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324" r:id="rId3"/>
    <p:sldId id="319" r:id="rId4"/>
    <p:sldId id="310" r:id="rId5"/>
    <p:sldId id="307" r:id="rId6"/>
    <p:sldId id="298" r:id="rId7"/>
    <p:sldId id="308" r:id="rId8"/>
    <p:sldId id="326" r:id="rId9"/>
    <p:sldId id="311" r:id="rId10"/>
    <p:sldId id="330" r:id="rId11"/>
    <p:sldId id="328" r:id="rId12"/>
    <p:sldId id="316" r:id="rId13"/>
    <p:sldId id="318" r:id="rId14"/>
    <p:sldId id="266" r:id="rId15"/>
    <p:sldId id="320" r:id="rId16"/>
    <p:sldId id="313" r:id="rId17"/>
    <p:sldId id="309" r:id="rId18"/>
    <p:sldId id="314" r:id="rId19"/>
    <p:sldId id="315"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CCDD"/>
    <a:srgbClr val="5209D5"/>
    <a:srgbClr val="D406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432" autoAdjust="0"/>
    <p:restoredTop sz="94709"/>
  </p:normalViewPr>
  <p:slideViewPr>
    <p:cSldViewPr snapToGrid="0" snapToObjects="1">
      <p:cViewPr>
        <p:scale>
          <a:sx n="108" d="100"/>
          <a:sy n="108" d="100"/>
        </p:scale>
        <p:origin x="-456" y="-200"/>
      </p:cViewPr>
      <p:guideLst>
        <p:guide orient="horz" pos="2160"/>
        <p:guide pos="2880"/>
      </p:guideLst>
    </p:cSldViewPr>
  </p:slideViewPr>
  <p:notesTextViewPr>
    <p:cViewPr>
      <p:scale>
        <a:sx n="100" d="100"/>
        <a:sy n="100" d="100"/>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B831C8-F36C-7545-980C-301D4FB5E917}" type="datetimeFigureOut">
              <a:rPr lang="en-US" smtClean="0"/>
              <a:t>7/28/16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24CB63-84C9-1D40-B301-4FE516023C70}" type="slidenum">
              <a:rPr lang="en-US" smtClean="0"/>
              <a:t>‹#›</a:t>
            </a:fld>
            <a:endParaRPr lang="en-US"/>
          </a:p>
        </p:txBody>
      </p:sp>
    </p:spTree>
    <p:extLst>
      <p:ext uri="{BB962C8B-B14F-4D97-AF65-F5344CB8AC3E}">
        <p14:creationId xmlns:p14="http://schemas.microsoft.com/office/powerpoint/2010/main" val="16854721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9C662B-EFDD-3345-8969-AF724446049D}" type="datetimeFigureOut">
              <a:rPr lang="en-US" smtClean="0"/>
              <a:t>7/28/16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BE9F55-1463-4249-BB08-BC074BE3A623}" type="slidenum">
              <a:rPr lang="en-US" smtClean="0"/>
              <a:t>‹#›</a:t>
            </a:fld>
            <a:endParaRPr lang="en-US"/>
          </a:p>
        </p:txBody>
      </p:sp>
    </p:spTree>
    <p:extLst>
      <p:ext uri="{BB962C8B-B14F-4D97-AF65-F5344CB8AC3E}">
        <p14:creationId xmlns:p14="http://schemas.microsoft.com/office/powerpoint/2010/main" val="27951100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July 2016</a:t>
            </a:r>
            <a:endParaRPr lang="en-US"/>
          </a:p>
        </p:txBody>
      </p:sp>
      <p:sp>
        <p:nvSpPr>
          <p:cNvPr id="5" name="Footer Placeholder 4"/>
          <p:cNvSpPr>
            <a:spLocks noGrp="1"/>
          </p:cNvSpPr>
          <p:nvPr>
            <p:ph type="ftr" sz="quarter" idx="11"/>
          </p:nvPr>
        </p:nvSpPr>
        <p:spPr/>
        <p:txBody>
          <a:bodyPr/>
          <a:lstStyle/>
          <a:p>
            <a:r>
              <a:rPr lang="en-US" smtClean="0"/>
              <a:t>ESF 2016 Clarketal Lunar Ice Cube</a:t>
            </a:r>
            <a:endParaRPr lang="en-US"/>
          </a:p>
        </p:txBody>
      </p:sp>
      <p:sp>
        <p:nvSpPr>
          <p:cNvPr id="6" name="Slide Number Placeholder 5"/>
          <p:cNvSpPr>
            <a:spLocks noGrp="1"/>
          </p:cNvSpPr>
          <p:nvPr>
            <p:ph type="sldNum" sz="quarter" idx="12"/>
          </p:nvPr>
        </p:nvSpPr>
        <p:spPr/>
        <p:txBody>
          <a:bodyPr/>
          <a:lstStyle/>
          <a:p>
            <a:fld id="{61DB02BC-888A-9449-ADDC-9153D0D66787}" type="slidenum">
              <a:rPr lang="en-US" smtClean="0"/>
              <a:t>‹#›</a:t>
            </a:fld>
            <a:endParaRPr lang="en-US"/>
          </a:p>
        </p:txBody>
      </p:sp>
    </p:spTree>
    <p:extLst>
      <p:ext uri="{BB962C8B-B14F-4D97-AF65-F5344CB8AC3E}">
        <p14:creationId xmlns:p14="http://schemas.microsoft.com/office/powerpoint/2010/main" val="274973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July 2016</a:t>
            </a:r>
            <a:endParaRPr lang="en-US"/>
          </a:p>
        </p:txBody>
      </p:sp>
      <p:sp>
        <p:nvSpPr>
          <p:cNvPr id="5" name="Footer Placeholder 4"/>
          <p:cNvSpPr>
            <a:spLocks noGrp="1"/>
          </p:cNvSpPr>
          <p:nvPr>
            <p:ph type="ftr" sz="quarter" idx="11"/>
          </p:nvPr>
        </p:nvSpPr>
        <p:spPr/>
        <p:txBody>
          <a:bodyPr/>
          <a:lstStyle/>
          <a:p>
            <a:r>
              <a:rPr lang="en-US" smtClean="0"/>
              <a:t>ESF 2016 Clarketal Lunar Ice Cube</a:t>
            </a:r>
            <a:endParaRPr lang="en-US"/>
          </a:p>
        </p:txBody>
      </p:sp>
      <p:sp>
        <p:nvSpPr>
          <p:cNvPr id="6" name="Slide Number Placeholder 5"/>
          <p:cNvSpPr>
            <a:spLocks noGrp="1"/>
          </p:cNvSpPr>
          <p:nvPr>
            <p:ph type="sldNum" sz="quarter" idx="12"/>
          </p:nvPr>
        </p:nvSpPr>
        <p:spPr/>
        <p:txBody>
          <a:bodyPr/>
          <a:lstStyle/>
          <a:p>
            <a:fld id="{61DB02BC-888A-9449-ADDC-9153D0D66787}" type="slidenum">
              <a:rPr lang="en-US" smtClean="0"/>
              <a:t>‹#›</a:t>
            </a:fld>
            <a:endParaRPr lang="en-US"/>
          </a:p>
        </p:txBody>
      </p:sp>
    </p:spTree>
    <p:extLst>
      <p:ext uri="{BB962C8B-B14F-4D97-AF65-F5344CB8AC3E}">
        <p14:creationId xmlns:p14="http://schemas.microsoft.com/office/powerpoint/2010/main" val="3301912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July 2016</a:t>
            </a:r>
            <a:endParaRPr lang="en-US"/>
          </a:p>
        </p:txBody>
      </p:sp>
      <p:sp>
        <p:nvSpPr>
          <p:cNvPr id="5" name="Footer Placeholder 4"/>
          <p:cNvSpPr>
            <a:spLocks noGrp="1"/>
          </p:cNvSpPr>
          <p:nvPr>
            <p:ph type="ftr" sz="quarter" idx="11"/>
          </p:nvPr>
        </p:nvSpPr>
        <p:spPr/>
        <p:txBody>
          <a:bodyPr/>
          <a:lstStyle/>
          <a:p>
            <a:r>
              <a:rPr lang="en-US" smtClean="0"/>
              <a:t>ESF 2016 Clarketal Lunar Ice Cube</a:t>
            </a:r>
            <a:endParaRPr lang="en-US"/>
          </a:p>
        </p:txBody>
      </p:sp>
      <p:sp>
        <p:nvSpPr>
          <p:cNvPr id="6" name="Slide Number Placeholder 5"/>
          <p:cNvSpPr>
            <a:spLocks noGrp="1"/>
          </p:cNvSpPr>
          <p:nvPr>
            <p:ph type="sldNum" sz="quarter" idx="12"/>
          </p:nvPr>
        </p:nvSpPr>
        <p:spPr/>
        <p:txBody>
          <a:bodyPr/>
          <a:lstStyle/>
          <a:p>
            <a:fld id="{61DB02BC-888A-9449-ADDC-9153D0D66787}" type="slidenum">
              <a:rPr lang="en-US" smtClean="0"/>
              <a:t>‹#›</a:t>
            </a:fld>
            <a:endParaRPr lang="en-US"/>
          </a:p>
        </p:txBody>
      </p:sp>
    </p:spTree>
    <p:extLst>
      <p:ext uri="{BB962C8B-B14F-4D97-AF65-F5344CB8AC3E}">
        <p14:creationId xmlns:p14="http://schemas.microsoft.com/office/powerpoint/2010/main" val="2191841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July 2016</a:t>
            </a:r>
            <a:endParaRPr lang="en-US"/>
          </a:p>
        </p:txBody>
      </p:sp>
      <p:sp>
        <p:nvSpPr>
          <p:cNvPr id="5" name="Footer Placeholder 4"/>
          <p:cNvSpPr>
            <a:spLocks noGrp="1"/>
          </p:cNvSpPr>
          <p:nvPr>
            <p:ph type="ftr" sz="quarter" idx="11"/>
          </p:nvPr>
        </p:nvSpPr>
        <p:spPr/>
        <p:txBody>
          <a:bodyPr/>
          <a:lstStyle/>
          <a:p>
            <a:r>
              <a:rPr lang="en-US" smtClean="0"/>
              <a:t>ESF 2016 Clarketal Lunar Ice Cube</a:t>
            </a:r>
            <a:endParaRPr lang="en-US"/>
          </a:p>
        </p:txBody>
      </p:sp>
      <p:sp>
        <p:nvSpPr>
          <p:cNvPr id="6" name="Slide Number Placeholder 5"/>
          <p:cNvSpPr>
            <a:spLocks noGrp="1"/>
          </p:cNvSpPr>
          <p:nvPr>
            <p:ph type="sldNum" sz="quarter" idx="12"/>
          </p:nvPr>
        </p:nvSpPr>
        <p:spPr/>
        <p:txBody>
          <a:bodyPr/>
          <a:lstStyle/>
          <a:p>
            <a:fld id="{61DB02BC-888A-9449-ADDC-9153D0D66787}" type="slidenum">
              <a:rPr lang="en-US" smtClean="0"/>
              <a:t>‹#›</a:t>
            </a:fld>
            <a:endParaRPr lang="en-US"/>
          </a:p>
        </p:txBody>
      </p:sp>
    </p:spTree>
    <p:extLst>
      <p:ext uri="{BB962C8B-B14F-4D97-AF65-F5344CB8AC3E}">
        <p14:creationId xmlns:p14="http://schemas.microsoft.com/office/powerpoint/2010/main" val="3801423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July 2016</a:t>
            </a:r>
            <a:endParaRPr lang="en-US"/>
          </a:p>
        </p:txBody>
      </p:sp>
      <p:sp>
        <p:nvSpPr>
          <p:cNvPr id="5" name="Footer Placeholder 4"/>
          <p:cNvSpPr>
            <a:spLocks noGrp="1"/>
          </p:cNvSpPr>
          <p:nvPr>
            <p:ph type="ftr" sz="quarter" idx="11"/>
          </p:nvPr>
        </p:nvSpPr>
        <p:spPr/>
        <p:txBody>
          <a:bodyPr/>
          <a:lstStyle/>
          <a:p>
            <a:r>
              <a:rPr lang="en-US" smtClean="0"/>
              <a:t>ESF 2016 Clarketal Lunar Ice Cube</a:t>
            </a:r>
            <a:endParaRPr lang="en-US"/>
          </a:p>
        </p:txBody>
      </p:sp>
      <p:sp>
        <p:nvSpPr>
          <p:cNvPr id="6" name="Slide Number Placeholder 5"/>
          <p:cNvSpPr>
            <a:spLocks noGrp="1"/>
          </p:cNvSpPr>
          <p:nvPr>
            <p:ph type="sldNum" sz="quarter" idx="12"/>
          </p:nvPr>
        </p:nvSpPr>
        <p:spPr/>
        <p:txBody>
          <a:bodyPr/>
          <a:lstStyle/>
          <a:p>
            <a:fld id="{61DB02BC-888A-9449-ADDC-9153D0D66787}" type="slidenum">
              <a:rPr lang="en-US" smtClean="0"/>
              <a:t>‹#›</a:t>
            </a:fld>
            <a:endParaRPr lang="en-US"/>
          </a:p>
        </p:txBody>
      </p:sp>
    </p:spTree>
    <p:extLst>
      <p:ext uri="{BB962C8B-B14F-4D97-AF65-F5344CB8AC3E}">
        <p14:creationId xmlns:p14="http://schemas.microsoft.com/office/powerpoint/2010/main" val="967135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July 2016</a:t>
            </a:r>
            <a:endParaRPr lang="en-US"/>
          </a:p>
        </p:txBody>
      </p:sp>
      <p:sp>
        <p:nvSpPr>
          <p:cNvPr id="6" name="Footer Placeholder 5"/>
          <p:cNvSpPr>
            <a:spLocks noGrp="1"/>
          </p:cNvSpPr>
          <p:nvPr>
            <p:ph type="ftr" sz="quarter" idx="11"/>
          </p:nvPr>
        </p:nvSpPr>
        <p:spPr/>
        <p:txBody>
          <a:bodyPr/>
          <a:lstStyle/>
          <a:p>
            <a:r>
              <a:rPr lang="en-US" smtClean="0"/>
              <a:t>ESF 2016 Clarketal Lunar Ice Cube</a:t>
            </a:r>
            <a:endParaRPr lang="en-US"/>
          </a:p>
        </p:txBody>
      </p:sp>
      <p:sp>
        <p:nvSpPr>
          <p:cNvPr id="7" name="Slide Number Placeholder 6"/>
          <p:cNvSpPr>
            <a:spLocks noGrp="1"/>
          </p:cNvSpPr>
          <p:nvPr>
            <p:ph type="sldNum" sz="quarter" idx="12"/>
          </p:nvPr>
        </p:nvSpPr>
        <p:spPr/>
        <p:txBody>
          <a:bodyPr/>
          <a:lstStyle/>
          <a:p>
            <a:fld id="{61DB02BC-888A-9449-ADDC-9153D0D66787}" type="slidenum">
              <a:rPr lang="en-US" smtClean="0"/>
              <a:t>‹#›</a:t>
            </a:fld>
            <a:endParaRPr lang="en-US"/>
          </a:p>
        </p:txBody>
      </p:sp>
    </p:spTree>
    <p:extLst>
      <p:ext uri="{BB962C8B-B14F-4D97-AF65-F5344CB8AC3E}">
        <p14:creationId xmlns:p14="http://schemas.microsoft.com/office/powerpoint/2010/main" val="1784218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July 2016</a:t>
            </a:r>
            <a:endParaRPr lang="en-US"/>
          </a:p>
        </p:txBody>
      </p:sp>
      <p:sp>
        <p:nvSpPr>
          <p:cNvPr id="8" name="Footer Placeholder 7"/>
          <p:cNvSpPr>
            <a:spLocks noGrp="1"/>
          </p:cNvSpPr>
          <p:nvPr>
            <p:ph type="ftr" sz="quarter" idx="11"/>
          </p:nvPr>
        </p:nvSpPr>
        <p:spPr/>
        <p:txBody>
          <a:bodyPr/>
          <a:lstStyle/>
          <a:p>
            <a:r>
              <a:rPr lang="en-US" smtClean="0"/>
              <a:t>ESF 2016 Clarketal Lunar Ice Cube</a:t>
            </a:r>
            <a:endParaRPr lang="en-US"/>
          </a:p>
        </p:txBody>
      </p:sp>
      <p:sp>
        <p:nvSpPr>
          <p:cNvPr id="9" name="Slide Number Placeholder 8"/>
          <p:cNvSpPr>
            <a:spLocks noGrp="1"/>
          </p:cNvSpPr>
          <p:nvPr>
            <p:ph type="sldNum" sz="quarter" idx="12"/>
          </p:nvPr>
        </p:nvSpPr>
        <p:spPr/>
        <p:txBody>
          <a:bodyPr/>
          <a:lstStyle/>
          <a:p>
            <a:fld id="{61DB02BC-888A-9449-ADDC-9153D0D66787}" type="slidenum">
              <a:rPr lang="en-US" smtClean="0"/>
              <a:t>‹#›</a:t>
            </a:fld>
            <a:endParaRPr lang="en-US"/>
          </a:p>
        </p:txBody>
      </p:sp>
    </p:spTree>
    <p:extLst>
      <p:ext uri="{BB962C8B-B14F-4D97-AF65-F5344CB8AC3E}">
        <p14:creationId xmlns:p14="http://schemas.microsoft.com/office/powerpoint/2010/main" val="396349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July 2016</a:t>
            </a:r>
            <a:endParaRPr lang="en-US"/>
          </a:p>
        </p:txBody>
      </p:sp>
      <p:sp>
        <p:nvSpPr>
          <p:cNvPr id="4" name="Footer Placeholder 3"/>
          <p:cNvSpPr>
            <a:spLocks noGrp="1"/>
          </p:cNvSpPr>
          <p:nvPr>
            <p:ph type="ftr" sz="quarter" idx="11"/>
          </p:nvPr>
        </p:nvSpPr>
        <p:spPr/>
        <p:txBody>
          <a:bodyPr/>
          <a:lstStyle/>
          <a:p>
            <a:r>
              <a:rPr lang="en-US" smtClean="0"/>
              <a:t>ESF 2016 Clarketal Lunar Ice Cube</a:t>
            </a:r>
            <a:endParaRPr lang="en-US"/>
          </a:p>
        </p:txBody>
      </p:sp>
      <p:sp>
        <p:nvSpPr>
          <p:cNvPr id="5" name="Slide Number Placeholder 4"/>
          <p:cNvSpPr>
            <a:spLocks noGrp="1"/>
          </p:cNvSpPr>
          <p:nvPr>
            <p:ph type="sldNum" sz="quarter" idx="12"/>
          </p:nvPr>
        </p:nvSpPr>
        <p:spPr/>
        <p:txBody>
          <a:bodyPr/>
          <a:lstStyle/>
          <a:p>
            <a:fld id="{61DB02BC-888A-9449-ADDC-9153D0D66787}" type="slidenum">
              <a:rPr lang="en-US" smtClean="0"/>
              <a:t>‹#›</a:t>
            </a:fld>
            <a:endParaRPr lang="en-US"/>
          </a:p>
        </p:txBody>
      </p:sp>
    </p:spTree>
    <p:extLst>
      <p:ext uri="{BB962C8B-B14F-4D97-AF65-F5344CB8AC3E}">
        <p14:creationId xmlns:p14="http://schemas.microsoft.com/office/powerpoint/2010/main" val="25816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a:t>
            </a:fld>
            <a:endParaRPr lang="en-US"/>
          </a:p>
        </p:txBody>
      </p:sp>
    </p:spTree>
    <p:extLst>
      <p:ext uri="{BB962C8B-B14F-4D97-AF65-F5344CB8AC3E}">
        <p14:creationId xmlns:p14="http://schemas.microsoft.com/office/powerpoint/2010/main" val="680233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July 2016</a:t>
            </a:r>
            <a:endParaRPr lang="en-US"/>
          </a:p>
        </p:txBody>
      </p:sp>
      <p:sp>
        <p:nvSpPr>
          <p:cNvPr id="6" name="Footer Placeholder 5"/>
          <p:cNvSpPr>
            <a:spLocks noGrp="1"/>
          </p:cNvSpPr>
          <p:nvPr>
            <p:ph type="ftr" sz="quarter" idx="11"/>
          </p:nvPr>
        </p:nvSpPr>
        <p:spPr/>
        <p:txBody>
          <a:bodyPr/>
          <a:lstStyle/>
          <a:p>
            <a:r>
              <a:rPr lang="en-US" smtClean="0"/>
              <a:t>ESF 2016 Clarketal Lunar Ice Cube</a:t>
            </a:r>
            <a:endParaRPr lang="en-US"/>
          </a:p>
        </p:txBody>
      </p:sp>
      <p:sp>
        <p:nvSpPr>
          <p:cNvPr id="7" name="Slide Number Placeholder 6"/>
          <p:cNvSpPr>
            <a:spLocks noGrp="1"/>
          </p:cNvSpPr>
          <p:nvPr>
            <p:ph type="sldNum" sz="quarter" idx="12"/>
          </p:nvPr>
        </p:nvSpPr>
        <p:spPr/>
        <p:txBody>
          <a:bodyPr/>
          <a:lstStyle/>
          <a:p>
            <a:fld id="{61DB02BC-888A-9449-ADDC-9153D0D66787}" type="slidenum">
              <a:rPr lang="en-US" smtClean="0"/>
              <a:t>‹#›</a:t>
            </a:fld>
            <a:endParaRPr lang="en-US"/>
          </a:p>
        </p:txBody>
      </p:sp>
    </p:spTree>
    <p:extLst>
      <p:ext uri="{BB962C8B-B14F-4D97-AF65-F5344CB8AC3E}">
        <p14:creationId xmlns:p14="http://schemas.microsoft.com/office/powerpoint/2010/main" val="1983434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July 2016</a:t>
            </a:r>
            <a:endParaRPr lang="en-US"/>
          </a:p>
        </p:txBody>
      </p:sp>
      <p:sp>
        <p:nvSpPr>
          <p:cNvPr id="6" name="Footer Placeholder 5"/>
          <p:cNvSpPr>
            <a:spLocks noGrp="1"/>
          </p:cNvSpPr>
          <p:nvPr>
            <p:ph type="ftr" sz="quarter" idx="11"/>
          </p:nvPr>
        </p:nvSpPr>
        <p:spPr/>
        <p:txBody>
          <a:bodyPr/>
          <a:lstStyle/>
          <a:p>
            <a:r>
              <a:rPr lang="en-US" smtClean="0"/>
              <a:t>ESF 2016 Clarketal Lunar Ice Cube</a:t>
            </a:r>
            <a:endParaRPr lang="en-US"/>
          </a:p>
        </p:txBody>
      </p:sp>
      <p:sp>
        <p:nvSpPr>
          <p:cNvPr id="7" name="Slide Number Placeholder 6"/>
          <p:cNvSpPr>
            <a:spLocks noGrp="1"/>
          </p:cNvSpPr>
          <p:nvPr>
            <p:ph type="sldNum" sz="quarter" idx="12"/>
          </p:nvPr>
        </p:nvSpPr>
        <p:spPr/>
        <p:txBody>
          <a:bodyPr/>
          <a:lstStyle/>
          <a:p>
            <a:fld id="{61DB02BC-888A-9449-ADDC-9153D0D66787}" type="slidenum">
              <a:rPr lang="en-US" smtClean="0"/>
              <a:t>‹#›</a:t>
            </a:fld>
            <a:endParaRPr lang="en-US"/>
          </a:p>
        </p:txBody>
      </p:sp>
    </p:spTree>
    <p:extLst>
      <p:ext uri="{BB962C8B-B14F-4D97-AF65-F5344CB8AC3E}">
        <p14:creationId xmlns:p14="http://schemas.microsoft.com/office/powerpoint/2010/main" val="35437464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alphaModFix amt="29000"/>
            <a:extLst>
              <a:ext uri="{BEBA8EAE-BF5A-486C-A8C5-ECC9F3942E4B}">
                <a14:imgProps xmlns:a14="http://schemas.microsoft.com/office/drawing/2010/main">
                  <a14:imgLayer r:embed="rId14">
                    <a14:imgEffect>
                      <a14:colorTemperature colorTemp="3457"/>
                    </a14:imgEffect>
                    <a14:imgEffect>
                      <a14:brightnessContrast bright="59000"/>
                    </a14:imgEffect>
                  </a14:imgLayer>
                </a14:imgProps>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561305"/>
            <a:ext cx="2133600" cy="250878"/>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July 2016</a:t>
            </a:r>
            <a:endParaRPr lang="en-US" dirty="0"/>
          </a:p>
        </p:txBody>
      </p:sp>
      <p:sp>
        <p:nvSpPr>
          <p:cNvPr id="5" name="Footer Placeholder 4"/>
          <p:cNvSpPr>
            <a:spLocks noGrp="1"/>
          </p:cNvSpPr>
          <p:nvPr>
            <p:ph type="ftr" sz="quarter" idx="3"/>
          </p:nvPr>
        </p:nvSpPr>
        <p:spPr>
          <a:xfrm>
            <a:off x="2739264" y="6561305"/>
            <a:ext cx="3662848" cy="26599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ESF 2016 Clarketal Lunar Ice Cube</a:t>
            </a:r>
            <a:endParaRPr lang="en-US" dirty="0"/>
          </a:p>
        </p:txBody>
      </p:sp>
      <p:sp>
        <p:nvSpPr>
          <p:cNvPr id="6" name="Slide Number Placeholder 5"/>
          <p:cNvSpPr>
            <a:spLocks noGrp="1"/>
          </p:cNvSpPr>
          <p:nvPr>
            <p:ph type="sldNum" sz="quarter" idx="4"/>
          </p:nvPr>
        </p:nvSpPr>
        <p:spPr>
          <a:xfrm>
            <a:off x="6553200" y="6561305"/>
            <a:ext cx="2133600" cy="265996"/>
          </a:xfrm>
          <a:prstGeom prst="rect">
            <a:avLst/>
          </a:prstGeom>
        </p:spPr>
        <p:txBody>
          <a:bodyPr vert="horz" lIns="91440" tIns="45720" rIns="91440" bIns="45720" rtlCol="0" anchor="ctr"/>
          <a:lstStyle>
            <a:lvl1pPr algn="r">
              <a:defRPr sz="1200">
                <a:solidFill>
                  <a:schemeClr val="tx1">
                    <a:tint val="75000"/>
                  </a:schemeClr>
                </a:solidFill>
              </a:defRPr>
            </a:lvl1pPr>
          </a:lstStyle>
          <a:p>
            <a:fld id="{61DB02BC-888A-9449-ADDC-9153D0D66787}" type="slidenum">
              <a:rPr lang="en-US" smtClean="0"/>
              <a:t>‹#›</a:t>
            </a:fld>
            <a:endParaRPr lang="en-US"/>
          </a:p>
        </p:txBody>
      </p:sp>
    </p:spTree>
    <p:extLst>
      <p:ext uri="{BB962C8B-B14F-4D97-AF65-F5344CB8AC3E}">
        <p14:creationId xmlns:p14="http://schemas.microsoft.com/office/powerpoint/2010/main" val="3360899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4" Type="http://schemas.openxmlformats.org/officeDocument/2006/relationships/hyperlink" Target="http://www.nasa.gov" TargetMode="External"/><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939" y="90265"/>
            <a:ext cx="8860256" cy="3908762"/>
          </a:xfrm>
          <a:prstGeom prst="rect">
            <a:avLst/>
          </a:prstGeom>
          <a:solidFill>
            <a:schemeClr val="bg1">
              <a:alpha val="50000"/>
            </a:schemeClr>
          </a:solidFill>
        </p:spPr>
        <p:txBody>
          <a:bodyPr wrap="square" lIns="91440" tIns="45720" rIns="91440" bIns="45720" rtlCol="0">
            <a:spAutoFit/>
          </a:bodyPr>
          <a:lstStyle/>
          <a:p>
            <a:pPr algn="ctr"/>
            <a:r>
              <a:rPr lang="en-US" sz="2800" b="1" dirty="0" smtClean="0"/>
              <a:t>Lunar </a:t>
            </a:r>
            <a:r>
              <a:rPr lang="en-US" sz="2800" b="1" dirty="0"/>
              <a:t>Ice Cube </a:t>
            </a:r>
            <a:r>
              <a:rPr lang="en-US" sz="2800" b="1" dirty="0" smtClean="0"/>
              <a:t>Orbiter: </a:t>
            </a:r>
            <a:endParaRPr lang="en-US" sz="2800" b="1" dirty="0"/>
          </a:p>
          <a:p>
            <a:pPr algn="ctr"/>
            <a:r>
              <a:rPr lang="en-US" sz="2000" b="1" dirty="0"/>
              <a:t>Lunar </a:t>
            </a:r>
            <a:r>
              <a:rPr lang="en-US" sz="2000" b="1" dirty="0" smtClean="0"/>
              <a:t>Volatile </a:t>
            </a:r>
            <a:r>
              <a:rPr lang="en-US" sz="2000" b="1" dirty="0"/>
              <a:t>Dynamics </a:t>
            </a:r>
            <a:r>
              <a:rPr lang="en-US" sz="2000" b="1" dirty="0" smtClean="0"/>
              <a:t>from </a:t>
            </a:r>
            <a:r>
              <a:rPr lang="en-US" sz="2000" b="1" dirty="0"/>
              <a:t>a First Generation Deep Space </a:t>
            </a:r>
            <a:r>
              <a:rPr lang="en-US" sz="2000" b="1" dirty="0" smtClean="0"/>
              <a:t>CubeSat</a:t>
            </a:r>
          </a:p>
          <a:p>
            <a:pPr algn="ctr"/>
            <a:endParaRPr lang="en-US" sz="2000" b="1" dirty="0"/>
          </a:p>
          <a:p>
            <a:pPr algn="ctr"/>
            <a:r>
              <a:rPr lang="en-US" sz="2000" b="1" dirty="0"/>
              <a:t>P.E. Clark</a:t>
            </a:r>
            <a:r>
              <a:rPr lang="en-US" sz="2000" dirty="0"/>
              <a:t>, </a:t>
            </a:r>
            <a:r>
              <a:rPr lang="en-US" sz="2000" dirty="0" err="1" smtClean="0"/>
              <a:t>CalTech</a:t>
            </a:r>
            <a:r>
              <a:rPr lang="en-US" sz="2000" dirty="0" smtClean="0"/>
              <a:t>/Jet Propulsion Laboratory, Science PI</a:t>
            </a:r>
            <a:endParaRPr lang="en-US" sz="2000" dirty="0"/>
          </a:p>
          <a:p>
            <a:pPr algn="ctr"/>
            <a:r>
              <a:rPr lang="en-US" sz="2000" dirty="0"/>
              <a:t>B. </a:t>
            </a:r>
            <a:r>
              <a:rPr lang="en-US" sz="2000" dirty="0" err="1"/>
              <a:t>Malphrus</a:t>
            </a:r>
            <a:r>
              <a:rPr lang="en-US" sz="2000" dirty="0"/>
              <a:t>, Morehead State University, </a:t>
            </a:r>
            <a:r>
              <a:rPr lang="en-US" sz="2000" dirty="0" smtClean="0"/>
              <a:t>PI</a:t>
            </a:r>
          </a:p>
          <a:p>
            <a:pPr algn="ctr"/>
            <a:r>
              <a:rPr lang="en-US" sz="2000" dirty="0" smtClean="0"/>
              <a:t>NASA</a:t>
            </a:r>
            <a:r>
              <a:rPr lang="en-US" sz="2000" dirty="0"/>
              <a:t>/</a:t>
            </a:r>
            <a:r>
              <a:rPr lang="en-US" sz="2000" dirty="0" smtClean="0"/>
              <a:t>GSFC Payload: D. Reuter, T. </a:t>
            </a:r>
            <a:r>
              <a:rPr lang="en-US" sz="2000" dirty="0" err="1" smtClean="0"/>
              <a:t>Hurford</a:t>
            </a:r>
            <a:r>
              <a:rPr lang="en-US" sz="2000" dirty="0" smtClean="0"/>
              <a:t>, R. </a:t>
            </a:r>
            <a:r>
              <a:rPr lang="en-US" sz="2000" dirty="0" err="1" smtClean="0"/>
              <a:t>MacDowall</a:t>
            </a:r>
            <a:r>
              <a:rPr lang="en-US" sz="2000" dirty="0"/>
              <a:t>, </a:t>
            </a:r>
            <a:r>
              <a:rPr lang="en-US" sz="2000" dirty="0" smtClean="0"/>
              <a:t>N. Petro, W. Farrell, C</a:t>
            </a:r>
            <a:r>
              <a:rPr lang="en-US" sz="2000" dirty="0"/>
              <a:t>. </a:t>
            </a:r>
            <a:r>
              <a:rPr lang="en-US" sz="2000" dirty="0" err="1"/>
              <a:t>Brambora</a:t>
            </a:r>
            <a:r>
              <a:rPr lang="en-US" sz="2000" dirty="0"/>
              <a:t>, D. Patel, S. Banks</a:t>
            </a:r>
            <a:r>
              <a:rPr lang="en-US" sz="2000" dirty="0" smtClean="0"/>
              <a:t>, P. Coulter</a:t>
            </a:r>
          </a:p>
          <a:p>
            <a:pPr algn="ctr"/>
            <a:r>
              <a:rPr lang="en-US" sz="2000" dirty="0" smtClean="0"/>
              <a:t>NASA/GSFC Flight Dynamics: </a:t>
            </a:r>
            <a:r>
              <a:rPr lang="en-US" sz="2000" dirty="0"/>
              <a:t>D. Folta, P. </a:t>
            </a:r>
            <a:r>
              <a:rPr lang="en-US" sz="2000" dirty="0" smtClean="0"/>
              <a:t>Calhoun</a:t>
            </a:r>
          </a:p>
          <a:p>
            <a:pPr algn="ctr"/>
            <a:r>
              <a:rPr lang="en-US" sz="2000" dirty="0"/>
              <a:t>Morehead State  University Bus, Mission Ops, Ground Communication: B. Twiggs, Jeff </a:t>
            </a:r>
            <a:r>
              <a:rPr lang="en-US" sz="2000" dirty="0" err="1"/>
              <a:t>Kruth</a:t>
            </a:r>
            <a:r>
              <a:rPr lang="en-US" sz="2000" dirty="0"/>
              <a:t>, Kevin Brown, R. </a:t>
            </a:r>
            <a:r>
              <a:rPr lang="en-US" sz="2000" dirty="0" smtClean="0"/>
              <a:t>McNeill</a:t>
            </a:r>
            <a:endParaRPr lang="en-US" sz="2000" dirty="0"/>
          </a:p>
          <a:p>
            <a:pPr algn="ctr"/>
            <a:r>
              <a:rPr lang="en-US" sz="2000" dirty="0"/>
              <a:t>Busek: </a:t>
            </a:r>
            <a:r>
              <a:rPr lang="en-US" sz="2000" dirty="0" smtClean="0"/>
              <a:t>M. </a:t>
            </a:r>
            <a:r>
              <a:rPr lang="en-US" sz="2000" dirty="0" err="1" smtClean="0"/>
              <a:t>Tsay</a:t>
            </a:r>
            <a:r>
              <a:rPr lang="en-US" sz="2000" dirty="0" smtClean="0"/>
              <a:t>, </a:t>
            </a:r>
            <a:r>
              <a:rPr lang="en-US" sz="2000" dirty="0"/>
              <a:t>V. </a:t>
            </a:r>
            <a:r>
              <a:rPr lang="en-US" sz="2000" dirty="0" err="1"/>
              <a:t>Hruby</a:t>
            </a:r>
            <a:r>
              <a:rPr lang="en-US" sz="2000" dirty="0"/>
              <a:t> </a:t>
            </a:r>
            <a:endParaRPr lang="en-US" sz="2000" dirty="0" smtClean="0"/>
          </a:p>
          <a:p>
            <a:pPr algn="ctr"/>
            <a:r>
              <a:rPr lang="en-US" sz="2000" dirty="0" smtClean="0"/>
              <a:t>Vermont Technical College, Flight Software: Carl Brandon, Peter Chapin</a:t>
            </a:r>
            <a:endParaRPr lang="en-US" sz="2000" dirty="0"/>
          </a:p>
        </p:txBody>
      </p:sp>
      <p:sp>
        <p:nvSpPr>
          <p:cNvPr id="6" name="Footer Placeholder 5"/>
          <p:cNvSpPr>
            <a:spLocks noGrp="1"/>
          </p:cNvSpPr>
          <p:nvPr>
            <p:ph type="ftr" sz="quarter" idx="11"/>
          </p:nvPr>
        </p:nvSpPr>
        <p:spPr>
          <a:xfrm>
            <a:off x="2707778" y="6561305"/>
            <a:ext cx="3725819" cy="265996"/>
          </a:xfrm>
        </p:spPr>
        <p:txBody>
          <a:bodyPr/>
          <a:lstStyle/>
          <a:p>
            <a:r>
              <a:rPr lang="en-US" smtClean="0"/>
              <a:t>ESF 2016 Clarketal Lunar Ice Cube</a:t>
            </a:r>
            <a:endParaRPr lang="en-US" dirty="0"/>
          </a:p>
        </p:txBody>
      </p:sp>
      <p:sp>
        <p:nvSpPr>
          <p:cNvPr id="7" name="Slide Number Placeholder 6"/>
          <p:cNvSpPr>
            <a:spLocks noGrp="1"/>
          </p:cNvSpPr>
          <p:nvPr>
            <p:ph type="sldNum" sz="quarter" idx="12"/>
          </p:nvPr>
        </p:nvSpPr>
        <p:spPr/>
        <p:txBody>
          <a:bodyPr/>
          <a:lstStyle/>
          <a:p>
            <a:fld id="{61DB02BC-888A-9449-ADDC-9153D0D66787}" type="slidenum">
              <a:rPr lang="en-US" smtClean="0"/>
              <a:t>1</a:t>
            </a:fld>
            <a:endParaRPr lang="en-US"/>
          </a:p>
        </p:txBody>
      </p:sp>
      <p:sp>
        <p:nvSpPr>
          <p:cNvPr id="3" name="Date Placeholder 2"/>
          <p:cNvSpPr>
            <a:spLocks noGrp="1"/>
          </p:cNvSpPr>
          <p:nvPr>
            <p:ph type="dt" sz="half" idx="10"/>
          </p:nvPr>
        </p:nvSpPr>
        <p:spPr/>
        <p:txBody>
          <a:bodyPr/>
          <a:lstStyle/>
          <a:p>
            <a:r>
              <a:rPr lang="en-US" smtClean="0"/>
              <a:t>July 2016</a:t>
            </a:r>
            <a:endParaRPr lang="en-US"/>
          </a:p>
        </p:txBody>
      </p:sp>
      <p:pic>
        <p:nvPicPr>
          <p:cNvPr id="8" name="Picture 7" descr="Moon Southern Region w Shadow LF.png"/>
          <p:cNvPicPr>
            <a:picLocks noChangeAspect="1"/>
          </p:cNvPicPr>
          <p:nvPr/>
        </p:nvPicPr>
        <p:blipFill rotWithShape="1">
          <a:blip r:embed="rId2">
            <a:extLst>
              <a:ext uri="{28A0092B-C50C-407E-A947-70E740481C1C}">
                <a14:useLocalDpi xmlns:a14="http://schemas.microsoft.com/office/drawing/2010/main" val="0"/>
              </a:ext>
            </a:extLst>
          </a:blip>
          <a:srcRect l="3784" t="15400" r="10907" b="16703"/>
          <a:stretch/>
        </p:blipFill>
        <p:spPr>
          <a:xfrm>
            <a:off x="1651000" y="4128067"/>
            <a:ext cx="1323241" cy="1555028"/>
          </a:xfrm>
          <a:prstGeom prst="rect">
            <a:avLst/>
          </a:prstGeom>
        </p:spPr>
      </p:pic>
      <p:pic>
        <p:nvPicPr>
          <p:cNvPr id="9" name="Picture 8" descr="nasa_logo(80x66).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48" y="5675743"/>
            <a:ext cx="1018032" cy="841248"/>
          </a:xfrm>
          <a:prstGeom prst="rect">
            <a:avLst/>
          </a:prstGeom>
        </p:spPr>
      </p:pic>
      <p:sp>
        <p:nvSpPr>
          <p:cNvPr id="10" name="Footer Placeholder 3"/>
          <p:cNvSpPr txBox="1">
            <a:spLocks/>
          </p:cNvSpPr>
          <p:nvPr/>
        </p:nvSpPr>
        <p:spPr>
          <a:xfrm>
            <a:off x="5113014" y="4568196"/>
            <a:ext cx="3889023" cy="203401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srgbClr val="000000"/>
                </a:solidFill>
                <a:latin typeface="Arial" charset="0"/>
              </a:rPr>
              <a:t>National Aeronautics and Space Administration</a:t>
            </a:r>
          </a:p>
          <a:p>
            <a:endParaRPr lang="en-US" sz="400" b="1" dirty="0">
              <a:solidFill>
                <a:srgbClr val="000000"/>
              </a:solidFill>
              <a:latin typeface="Arial" charset="0"/>
            </a:endParaRPr>
          </a:p>
          <a:p>
            <a:r>
              <a:rPr lang="en-US" b="1" dirty="0">
                <a:solidFill>
                  <a:srgbClr val="000000"/>
                </a:solidFill>
                <a:latin typeface="Arial" charset="0"/>
              </a:rPr>
              <a:t>Jet Propulsion Laboratory</a:t>
            </a:r>
          </a:p>
          <a:p>
            <a:r>
              <a:rPr lang="en-US" dirty="0">
                <a:solidFill>
                  <a:srgbClr val="000000"/>
                </a:solidFill>
                <a:latin typeface="Arial" charset="0"/>
              </a:rPr>
              <a:t>California Institute of Technology</a:t>
            </a:r>
          </a:p>
          <a:p>
            <a:r>
              <a:rPr lang="en-US" dirty="0">
                <a:solidFill>
                  <a:srgbClr val="000000"/>
                </a:solidFill>
                <a:latin typeface="Arial" charset="0"/>
              </a:rPr>
              <a:t>Pasadena, </a:t>
            </a:r>
            <a:r>
              <a:rPr lang="en-US" dirty="0" smtClean="0">
                <a:solidFill>
                  <a:srgbClr val="000000"/>
                </a:solidFill>
                <a:latin typeface="Arial" charset="0"/>
              </a:rPr>
              <a:t>California</a:t>
            </a:r>
          </a:p>
          <a:p>
            <a:endParaRPr lang="en-US" b="1" dirty="0">
              <a:solidFill>
                <a:srgbClr val="000000"/>
              </a:solidFill>
              <a:latin typeface="Arial" charset="0"/>
            </a:endParaRPr>
          </a:p>
          <a:p>
            <a:r>
              <a:rPr lang="en-US" b="1" dirty="0" smtClean="0">
                <a:solidFill>
                  <a:srgbClr val="000000"/>
                </a:solidFill>
                <a:latin typeface="Arial" charset="0"/>
                <a:hlinkClick r:id="rId4"/>
              </a:rPr>
              <a:t>www.nasa.gov</a:t>
            </a:r>
            <a:endParaRPr lang="en-US" b="1" dirty="0">
              <a:solidFill>
                <a:srgbClr val="000000"/>
              </a:solidFill>
              <a:latin typeface="Arial" charset="0"/>
            </a:endParaRPr>
          </a:p>
          <a:p>
            <a:pPr>
              <a:lnSpc>
                <a:spcPts val="2038"/>
              </a:lnSpc>
            </a:pPr>
            <a:r>
              <a:rPr lang="en-US" sz="1050" dirty="0">
                <a:solidFill>
                  <a:srgbClr val="000000"/>
                </a:solidFill>
                <a:latin typeface="Arial" charset="0"/>
              </a:rPr>
              <a:t>With JPL and non-JPL authors: </a:t>
            </a:r>
            <a:r>
              <a:rPr lang="en-US" sz="1050" dirty="0" smtClean="0">
                <a:solidFill>
                  <a:srgbClr val="000000"/>
                </a:solidFill>
                <a:latin typeface="Arial" charset="0"/>
              </a:rPr>
              <a:t>©  </a:t>
            </a:r>
            <a:r>
              <a:rPr lang="en-US" sz="1050" dirty="0">
                <a:solidFill>
                  <a:srgbClr val="000000"/>
                </a:solidFill>
                <a:latin typeface="Arial" charset="0"/>
              </a:rPr>
              <a:t>2015. All rights reserved</a:t>
            </a:r>
            <a:r>
              <a:rPr lang="en-US" sz="1050" dirty="0" smtClean="0">
                <a:solidFill>
                  <a:srgbClr val="000000"/>
                </a:solidFill>
                <a:latin typeface="Arial" charset="0"/>
              </a:rPr>
              <a:t>.</a:t>
            </a:r>
          </a:p>
          <a:p>
            <a:pPr>
              <a:lnSpc>
                <a:spcPts val="2038"/>
              </a:lnSpc>
            </a:pPr>
            <a:r>
              <a:rPr lang="en-US" sz="1050" dirty="0" smtClean="0">
                <a:solidFill>
                  <a:srgbClr val="000000"/>
                </a:solidFill>
                <a:latin typeface="Arial" charset="0"/>
              </a:rPr>
              <a:t>Government sponsorship acknowledged.</a:t>
            </a:r>
            <a:endParaRPr lang="en-US" dirty="0">
              <a:solidFill>
                <a:srgbClr val="000000"/>
              </a:solidFill>
            </a:endParaRPr>
          </a:p>
        </p:txBody>
      </p:sp>
      <p:sp>
        <p:nvSpPr>
          <p:cNvPr id="2" name="TextBox 1"/>
          <p:cNvSpPr txBox="1"/>
          <p:nvPr/>
        </p:nvSpPr>
        <p:spPr>
          <a:xfrm>
            <a:off x="1651000" y="7112000"/>
            <a:ext cx="184666" cy="369332"/>
          </a:xfrm>
          <a:prstGeom prst="rect">
            <a:avLst/>
          </a:prstGeom>
          <a:noFill/>
        </p:spPr>
        <p:txBody>
          <a:bodyPr wrap="none" rtlCol="0">
            <a:spAutoFit/>
          </a:bodyPr>
          <a:lstStyle/>
          <a:p>
            <a:endParaRPr lang="en-US" dirty="0"/>
          </a:p>
        </p:txBody>
      </p:sp>
      <p:sp>
        <p:nvSpPr>
          <p:cNvPr id="13" name="TextBox 12"/>
          <p:cNvSpPr txBox="1"/>
          <p:nvPr/>
        </p:nvSpPr>
        <p:spPr>
          <a:xfrm>
            <a:off x="1193680" y="5683095"/>
            <a:ext cx="3744240" cy="738664"/>
          </a:xfrm>
          <a:prstGeom prst="rect">
            <a:avLst/>
          </a:prstGeom>
          <a:noFill/>
        </p:spPr>
        <p:txBody>
          <a:bodyPr wrap="square" rtlCol="0">
            <a:spAutoFit/>
          </a:bodyPr>
          <a:lstStyle/>
          <a:p>
            <a:r>
              <a:rPr lang="en-US" sz="2400" b="1" dirty="0" smtClean="0"/>
              <a:t>Jet Propulsion Laboratory</a:t>
            </a:r>
          </a:p>
          <a:p>
            <a:r>
              <a:rPr lang="en-US" dirty="0" smtClean="0"/>
              <a:t>California Institute of Technology</a:t>
            </a:r>
            <a:endParaRPr lang="en-US" dirty="0"/>
          </a:p>
        </p:txBody>
      </p:sp>
      <p:pic>
        <p:nvPicPr>
          <p:cNvPr id="12" name="Picture 11"/>
          <p:cNvPicPr>
            <a:picLocks noChangeAspect="1"/>
          </p:cNvPicPr>
          <p:nvPr/>
        </p:nvPicPr>
        <p:blipFill>
          <a:blip r:embed="rId5"/>
          <a:stretch>
            <a:fillRect/>
          </a:stretch>
        </p:blipFill>
        <p:spPr>
          <a:xfrm>
            <a:off x="3167493" y="3999027"/>
            <a:ext cx="2112529" cy="1233909"/>
          </a:xfrm>
          <a:prstGeom prst="rect">
            <a:avLst/>
          </a:prstGeom>
        </p:spPr>
      </p:pic>
      <p:sp>
        <p:nvSpPr>
          <p:cNvPr id="5" name="TextBox 4"/>
          <p:cNvSpPr txBox="1"/>
          <p:nvPr/>
        </p:nvSpPr>
        <p:spPr>
          <a:xfrm>
            <a:off x="3091833" y="5165303"/>
            <a:ext cx="2681299" cy="646331"/>
          </a:xfrm>
          <a:prstGeom prst="rect">
            <a:avLst/>
          </a:prstGeom>
          <a:noFill/>
        </p:spPr>
        <p:txBody>
          <a:bodyPr wrap="square" rtlCol="0">
            <a:spAutoFit/>
          </a:bodyPr>
          <a:lstStyle/>
          <a:p>
            <a:pPr algn="ctr"/>
            <a:r>
              <a:rPr lang="en-US" dirty="0" smtClean="0"/>
              <a:t>EM1 Deployment System for the ‘lucky 13’</a:t>
            </a:r>
            <a:endParaRPr lang="en-US" dirty="0"/>
          </a:p>
        </p:txBody>
      </p:sp>
    </p:spTree>
    <p:extLst>
      <p:ext uri="{BB962C8B-B14F-4D97-AF65-F5344CB8AC3E}">
        <p14:creationId xmlns:p14="http://schemas.microsoft.com/office/powerpoint/2010/main" val="2971418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10</a:t>
            </a:fld>
            <a:endParaRPr lang="en-US"/>
          </a:p>
        </p:txBody>
      </p:sp>
      <p:sp>
        <p:nvSpPr>
          <p:cNvPr id="5" name="TextBox 4"/>
          <p:cNvSpPr txBox="1"/>
          <p:nvPr/>
        </p:nvSpPr>
        <p:spPr>
          <a:xfrm>
            <a:off x="328304" y="584268"/>
            <a:ext cx="3526520" cy="5216814"/>
          </a:xfrm>
          <a:prstGeom prst="rect">
            <a:avLst/>
          </a:prstGeom>
          <a:noFill/>
        </p:spPr>
        <p:txBody>
          <a:bodyPr wrap="square" rtlCol="0">
            <a:spAutoFit/>
          </a:bodyPr>
          <a:lstStyle/>
          <a:p>
            <a:r>
              <a:rPr lang="en-US" b="1" dirty="0" smtClean="0"/>
              <a:t>BIRCHES Detector Requirements</a:t>
            </a:r>
            <a:r>
              <a:rPr lang="en-US" dirty="0" smtClean="0"/>
              <a:t>: Obtain spectra from 1 to 4 with 10 nm or better spectral resolution around 3 micron feature</a:t>
            </a:r>
          </a:p>
          <a:p>
            <a:endParaRPr lang="en-US" dirty="0" smtClean="0"/>
          </a:p>
          <a:p>
            <a:r>
              <a:rPr lang="en-US" dirty="0" smtClean="0"/>
              <a:t>Uses spare OVIRS detector and </a:t>
            </a:r>
          </a:p>
          <a:p>
            <a:r>
              <a:rPr lang="en-US" dirty="0" smtClean="0"/>
              <a:t>three linear variable filters, each with resolving powers, R (</a:t>
            </a:r>
            <a:r>
              <a:rPr lang="en-US" dirty="0" err="1" smtClean="0"/>
              <a:t>λ</a:t>
            </a:r>
            <a:r>
              <a:rPr lang="en-US" dirty="0" smtClean="0"/>
              <a:t>/</a:t>
            </a:r>
            <a:r>
              <a:rPr lang="en-US" dirty="0" err="1" smtClean="0"/>
              <a:t>Δλ</a:t>
            </a:r>
            <a:r>
              <a:rPr lang="en-US" dirty="0" smtClean="0"/>
              <a:t>), corresponding to 3 parts of spectrum</a:t>
            </a:r>
          </a:p>
          <a:p>
            <a:endParaRPr lang="en-US" dirty="0"/>
          </a:p>
          <a:p>
            <a:r>
              <a:rPr lang="en-US" dirty="0"/>
              <a:t>Compact H1RG FPA Generic Direct Readout Electronics </a:t>
            </a:r>
          </a:p>
          <a:p>
            <a:endParaRPr lang="en-US" sz="900" dirty="0"/>
          </a:p>
          <a:p>
            <a:r>
              <a:rPr lang="en-US" dirty="0"/>
              <a:t>Thermal Design: </a:t>
            </a:r>
            <a:endParaRPr lang="en-US" dirty="0" smtClean="0"/>
          </a:p>
          <a:p>
            <a:r>
              <a:rPr lang="en-US" dirty="0" smtClean="0"/>
              <a:t>Passive: </a:t>
            </a:r>
            <a:r>
              <a:rPr lang="en-US" dirty="0"/>
              <a:t>2 radiators including Dedicated optics box (&lt;230K)</a:t>
            </a:r>
          </a:p>
          <a:p>
            <a:r>
              <a:rPr lang="en-US" dirty="0"/>
              <a:t>Active: Microcryocooler for detector (&lt;115K</a:t>
            </a:r>
            <a:r>
              <a:rPr lang="en-US" dirty="0" smtClean="0"/>
              <a:t>)</a:t>
            </a:r>
            <a:endParaRPr lang="en-US" dirty="0"/>
          </a:p>
        </p:txBody>
      </p:sp>
      <p:grpSp>
        <p:nvGrpSpPr>
          <p:cNvPr id="11" name="Group 10"/>
          <p:cNvGrpSpPr/>
          <p:nvPr/>
        </p:nvGrpSpPr>
        <p:grpSpPr>
          <a:xfrm>
            <a:off x="4318001" y="747060"/>
            <a:ext cx="4457074" cy="5120794"/>
            <a:chOff x="5085051" y="653436"/>
            <a:chExt cx="3602233" cy="4153593"/>
          </a:xfrm>
        </p:grpSpPr>
        <p:pic>
          <p:nvPicPr>
            <p:cNvPr id="7" name="Picture 6"/>
            <p:cNvPicPr>
              <a:picLocks noChangeAspect="1"/>
            </p:cNvPicPr>
            <p:nvPr/>
          </p:nvPicPr>
          <p:blipFill rotWithShape="1">
            <a:blip r:embed="rId2"/>
            <a:srcRect l="54451" t="12585" r="6543" b="36359"/>
            <a:stretch/>
          </p:blipFill>
          <p:spPr>
            <a:xfrm>
              <a:off x="5172841" y="653436"/>
              <a:ext cx="3513959" cy="3501433"/>
            </a:xfrm>
            <a:prstGeom prst="rect">
              <a:avLst/>
            </a:prstGeom>
          </p:spPr>
        </p:pic>
        <p:sp>
          <p:nvSpPr>
            <p:cNvPr id="8" name="TextBox 7"/>
            <p:cNvSpPr txBox="1"/>
            <p:nvPr/>
          </p:nvSpPr>
          <p:spPr>
            <a:xfrm>
              <a:off x="5085051" y="4160698"/>
              <a:ext cx="1289342" cy="646331"/>
            </a:xfrm>
            <a:prstGeom prst="rect">
              <a:avLst/>
            </a:prstGeom>
            <a:noFill/>
          </p:spPr>
          <p:txBody>
            <a:bodyPr wrap="square" rtlCol="0">
              <a:spAutoFit/>
            </a:bodyPr>
            <a:lstStyle/>
            <a:p>
              <a:r>
                <a:rPr lang="en-US" dirty="0" smtClean="0"/>
                <a:t>R =  150</a:t>
              </a:r>
            </a:p>
            <a:p>
              <a:r>
                <a:rPr lang="en-US" dirty="0" smtClean="0"/>
                <a:t>13 - 12 nm</a:t>
              </a:r>
              <a:endParaRPr lang="en-US" dirty="0"/>
            </a:p>
          </p:txBody>
        </p:sp>
        <p:sp>
          <p:nvSpPr>
            <p:cNvPr id="9" name="TextBox 8"/>
            <p:cNvSpPr txBox="1"/>
            <p:nvPr/>
          </p:nvSpPr>
          <p:spPr>
            <a:xfrm>
              <a:off x="6374393" y="4157179"/>
              <a:ext cx="1122001" cy="646331"/>
            </a:xfrm>
            <a:prstGeom prst="rect">
              <a:avLst/>
            </a:prstGeom>
            <a:noFill/>
          </p:spPr>
          <p:txBody>
            <a:bodyPr wrap="square" rtlCol="0">
              <a:spAutoFit/>
            </a:bodyPr>
            <a:lstStyle/>
            <a:p>
              <a:r>
                <a:rPr lang="en-US" dirty="0" smtClean="0"/>
                <a:t>R =  200</a:t>
              </a:r>
            </a:p>
            <a:p>
              <a:r>
                <a:rPr lang="en-US" dirty="0" smtClean="0"/>
                <a:t>9 - 14 nm</a:t>
              </a:r>
              <a:endParaRPr lang="en-US" dirty="0"/>
            </a:p>
          </p:txBody>
        </p:sp>
        <p:sp>
          <p:nvSpPr>
            <p:cNvPr id="10" name="TextBox 9"/>
            <p:cNvSpPr txBox="1"/>
            <p:nvPr/>
          </p:nvSpPr>
          <p:spPr>
            <a:xfrm>
              <a:off x="7565283" y="4156501"/>
              <a:ext cx="1122001" cy="646331"/>
            </a:xfrm>
            <a:prstGeom prst="rect">
              <a:avLst/>
            </a:prstGeom>
            <a:noFill/>
          </p:spPr>
          <p:txBody>
            <a:bodyPr wrap="square" rtlCol="0">
              <a:spAutoFit/>
            </a:bodyPr>
            <a:lstStyle/>
            <a:p>
              <a:r>
                <a:rPr lang="en-US" dirty="0" smtClean="0"/>
                <a:t>R =  350</a:t>
              </a:r>
            </a:p>
            <a:p>
              <a:r>
                <a:rPr lang="en-US" dirty="0" smtClean="0"/>
                <a:t>8 - 12 nm</a:t>
              </a:r>
              <a:endParaRPr lang="en-US" dirty="0"/>
            </a:p>
          </p:txBody>
        </p:sp>
      </p:grpSp>
    </p:spTree>
    <p:extLst>
      <p:ext uri="{BB962C8B-B14F-4D97-AF65-F5344CB8AC3E}">
        <p14:creationId xmlns:p14="http://schemas.microsoft.com/office/powerpoint/2010/main" val="946939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11</a:t>
            </a:fld>
            <a:endParaRPr lang="en-US"/>
          </a:p>
        </p:txBody>
      </p:sp>
      <p:pic>
        <p:nvPicPr>
          <p:cNvPr id="5" name="Picture 4"/>
          <p:cNvPicPr>
            <a:picLocks noChangeAspect="1"/>
          </p:cNvPicPr>
          <p:nvPr/>
        </p:nvPicPr>
        <p:blipFill>
          <a:blip r:embed="rId2"/>
          <a:stretch>
            <a:fillRect/>
          </a:stretch>
        </p:blipFill>
        <p:spPr>
          <a:xfrm>
            <a:off x="114300" y="393700"/>
            <a:ext cx="8915400" cy="6057900"/>
          </a:xfrm>
          <a:prstGeom prst="rect">
            <a:avLst/>
          </a:prstGeom>
        </p:spPr>
      </p:pic>
      <p:sp>
        <p:nvSpPr>
          <p:cNvPr id="7" name="TextBox 6"/>
          <p:cNvSpPr txBox="1"/>
          <p:nvPr/>
        </p:nvSpPr>
        <p:spPr>
          <a:xfrm>
            <a:off x="243755" y="2052428"/>
            <a:ext cx="4759625" cy="584776"/>
          </a:xfrm>
          <a:prstGeom prst="rect">
            <a:avLst/>
          </a:prstGeom>
          <a:solidFill>
            <a:schemeClr val="tx2">
              <a:lumMod val="40000"/>
              <a:lumOff val="60000"/>
            </a:schemeClr>
          </a:solidFill>
        </p:spPr>
        <p:txBody>
          <a:bodyPr wrap="square" rtlCol="0">
            <a:spAutoFit/>
          </a:bodyPr>
          <a:lstStyle/>
          <a:p>
            <a:r>
              <a:rPr lang="en-US" sz="1600" b="1" dirty="0" smtClean="0"/>
              <a:t>Footprint 10 km in along track direction regardless of altitude, larger in </a:t>
            </a:r>
            <a:r>
              <a:rPr lang="en-US" sz="1600" b="1" dirty="0" err="1" smtClean="0"/>
              <a:t>crosstrack</a:t>
            </a:r>
            <a:r>
              <a:rPr lang="en-US" sz="1600" b="1" dirty="0" smtClean="0"/>
              <a:t> direction above 250 km</a:t>
            </a:r>
            <a:endParaRPr lang="en-US" sz="1600" b="1" dirty="0"/>
          </a:p>
        </p:txBody>
      </p:sp>
    </p:spTree>
    <p:extLst>
      <p:ext uri="{BB962C8B-B14F-4D97-AF65-F5344CB8AC3E}">
        <p14:creationId xmlns:p14="http://schemas.microsoft.com/office/powerpoint/2010/main" val="409411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12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790786028"/>
              </p:ext>
            </p:extLst>
          </p:nvPr>
        </p:nvGraphicFramePr>
        <p:xfrm>
          <a:off x="167640" y="4346425"/>
          <a:ext cx="8806687" cy="2092959"/>
        </p:xfrm>
        <a:graphic>
          <a:graphicData uri="http://schemas.openxmlformats.org/drawingml/2006/table">
            <a:tbl>
              <a:tblPr firstRow="1" bandRow="1">
                <a:tableStyleId>{8EC20E35-A176-4012-BC5E-935CFFF8708E}</a:tableStyleId>
              </a:tblPr>
              <a:tblGrid>
                <a:gridCol w="543560"/>
                <a:gridCol w="436880"/>
                <a:gridCol w="477520"/>
                <a:gridCol w="762000"/>
                <a:gridCol w="1071880"/>
                <a:gridCol w="1071880"/>
                <a:gridCol w="1209511"/>
                <a:gridCol w="1038727"/>
                <a:gridCol w="1072234"/>
                <a:gridCol w="1122495"/>
              </a:tblGrid>
              <a:tr h="289560">
                <a:tc rowSpan="2">
                  <a:txBody>
                    <a:bodyPr/>
                    <a:lstStyle/>
                    <a:p>
                      <a:r>
                        <a:rPr lang="en-US" sz="1400" b="0" dirty="0" smtClean="0"/>
                        <a:t>Case</a:t>
                      </a:r>
                      <a:endParaRPr lang="en-US" sz="1400" b="0" dirty="0"/>
                    </a:p>
                  </a:txBody>
                  <a:tcPr/>
                </a:tc>
                <a:tc rowSpan="2">
                  <a:txBody>
                    <a:bodyPr/>
                    <a:lstStyle/>
                    <a:p>
                      <a:r>
                        <a:rPr lang="en-US" sz="1400" b="0" dirty="0" err="1" smtClean="0"/>
                        <a:t>Lat</a:t>
                      </a:r>
                      <a:r>
                        <a:rPr lang="en-US" sz="1400" b="0" dirty="0" smtClean="0"/>
                        <a:t> </a:t>
                      </a:r>
                      <a:endParaRPr lang="en-US" sz="1400" b="0" dirty="0"/>
                    </a:p>
                  </a:txBody>
                  <a:tcPr/>
                </a:tc>
                <a:tc rowSpan="2">
                  <a:txBody>
                    <a:bodyPr/>
                    <a:lstStyle/>
                    <a:p>
                      <a:r>
                        <a:rPr lang="en-US" sz="1400" b="0" dirty="0" err="1" smtClean="0"/>
                        <a:t>ToD</a:t>
                      </a:r>
                      <a:endParaRPr lang="en-US" sz="1400" b="0" dirty="0"/>
                    </a:p>
                  </a:txBody>
                  <a:tcPr/>
                </a:tc>
                <a:tc rowSpan="2">
                  <a:txBody>
                    <a:bodyPr/>
                    <a:lstStyle/>
                    <a:p>
                      <a:r>
                        <a:rPr lang="en-US" sz="1400" b="0" dirty="0" smtClean="0"/>
                        <a:t>Temp K</a:t>
                      </a:r>
                      <a:endParaRPr lang="en-US" sz="1400" b="0" dirty="0"/>
                    </a:p>
                  </a:txBody>
                  <a:tcPr/>
                </a:tc>
                <a:tc rowSpan="2" gridSpan="2">
                  <a:txBody>
                    <a:bodyPr/>
                    <a:lstStyle/>
                    <a:p>
                      <a:r>
                        <a:rPr lang="en-US" sz="1400" b="0" dirty="0" smtClean="0"/>
                        <a:t>Total</a:t>
                      </a:r>
                      <a:r>
                        <a:rPr lang="en-US" sz="1400" b="0" baseline="0" dirty="0" smtClean="0"/>
                        <a:t> Signal      Reflectivity @ 3um photons/sec</a:t>
                      </a:r>
                      <a:endParaRPr lang="en-US" sz="1400" b="0" dirty="0"/>
                    </a:p>
                  </a:txBody>
                  <a:tcPr/>
                </a:tc>
                <a:tc rowSpan="2" hMerge="1">
                  <a:txBody>
                    <a:bodyPr/>
                    <a:lstStyle/>
                    <a:p>
                      <a:endParaRPr lang="en-US"/>
                    </a:p>
                  </a:txBody>
                  <a:tcPr/>
                </a:tc>
                <a:tc rowSpan="2">
                  <a:txBody>
                    <a:bodyPr/>
                    <a:lstStyle/>
                    <a:p>
                      <a:r>
                        <a:rPr lang="en-US" sz="1400" b="0" dirty="0" smtClean="0"/>
                        <a:t>SNR</a:t>
                      </a:r>
                      <a:endParaRPr lang="en-US" sz="1400" b="0" dirty="0"/>
                    </a:p>
                  </a:txBody>
                  <a:tcPr/>
                </a:tc>
                <a:tc gridSpan="3">
                  <a:txBody>
                    <a:bodyPr/>
                    <a:lstStyle/>
                    <a:p>
                      <a:pPr algn="ctr"/>
                      <a:r>
                        <a:rPr lang="en-US" sz="1400" b="0" baseline="0" dirty="0" smtClean="0"/>
                        <a:t>Band depth/PPM water</a:t>
                      </a:r>
                    </a:p>
                  </a:txBody>
                  <a:tcPr/>
                </a:tc>
                <a:tc hMerge="1">
                  <a:txBody>
                    <a:bodyPr/>
                    <a:lstStyle/>
                    <a:p>
                      <a:endParaRPr lang="en-US" sz="1600" dirty="0"/>
                    </a:p>
                  </a:txBody>
                  <a:tcPr/>
                </a:tc>
                <a:tc hMerge="1">
                  <a:txBody>
                    <a:bodyPr/>
                    <a:lstStyle/>
                    <a:p>
                      <a:endParaRPr lang="en-US" sz="1600" dirty="0"/>
                    </a:p>
                  </a:txBody>
                  <a:tcPr/>
                </a:tc>
              </a:tr>
              <a:tr h="29273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1400" dirty="0" smtClean="0"/>
                        <a:t>0.1/1000</a:t>
                      </a:r>
                      <a:endParaRPr lang="en-US" sz="1400" dirty="0"/>
                    </a:p>
                  </a:txBody>
                  <a:tcPr/>
                </a:tc>
                <a:tc>
                  <a:txBody>
                    <a:bodyPr/>
                    <a:lstStyle/>
                    <a:p>
                      <a:r>
                        <a:rPr lang="en-US" sz="1400" dirty="0" smtClean="0"/>
                        <a:t>0.05/500</a:t>
                      </a:r>
                      <a:endParaRPr lang="en-US" sz="1400" dirty="0"/>
                    </a:p>
                  </a:txBody>
                  <a:tcPr/>
                </a:tc>
                <a:tc>
                  <a:txBody>
                    <a:bodyPr/>
                    <a:lstStyle/>
                    <a:p>
                      <a:r>
                        <a:rPr lang="en-US" sz="1400" dirty="0" smtClean="0"/>
                        <a:t>0.01/100</a:t>
                      </a:r>
                      <a:endParaRPr lang="en-US" sz="1400" dirty="0"/>
                    </a:p>
                  </a:txBody>
                  <a:tcPr/>
                </a:tc>
              </a:tr>
              <a:tr h="370840">
                <a:tc>
                  <a:txBody>
                    <a:bodyPr/>
                    <a:lstStyle/>
                    <a:p>
                      <a:r>
                        <a:rPr lang="en-US" sz="1400" dirty="0" smtClean="0"/>
                        <a:t>1</a:t>
                      </a:r>
                      <a:endParaRPr lang="en-US" sz="1400" dirty="0"/>
                    </a:p>
                  </a:txBody>
                  <a:tcPr/>
                </a:tc>
                <a:tc>
                  <a:txBody>
                    <a:bodyPr/>
                    <a:lstStyle/>
                    <a:p>
                      <a:r>
                        <a:rPr lang="en-US" sz="1400" dirty="0" smtClean="0"/>
                        <a:t>0</a:t>
                      </a:r>
                      <a:endParaRPr lang="en-US" sz="1400" dirty="0"/>
                    </a:p>
                  </a:txBody>
                  <a:tcPr/>
                </a:tc>
                <a:tc>
                  <a:txBody>
                    <a:bodyPr/>
                    <a:lstStyle/>
                    <a:p>
                      <a:r>
                        <a:rPr lang="en-US" sz="1400" dirty="0" smtClean="0"/>
                        <a:t>87</a:t>
                      </a:r>
                      <a:endParaRPr lang="en-US" sz="1400" dirty="0"/>
                    </a:p>
                  </a:txBody>
                  <a:tcPr/>
                </a:tc>
                <a:tc>
                  <a:txBody>
                    <a:bodyPr/>
                    <a:lstStyle/>
                    <a:p>
                      <a:r>
                        <a:rPr lang="en-US" sz="1400" dirty="0" smtClean="0"/>
                        <a:t>163</a:t>
                      </a:r>
                      <a:endParaRPr lang="en-US" sz="1400" dirty="0"/>
                    </a:p>
                  </a:txBody>
                  <a:tcPr/>
                </a:tc>
                <a:tc>
                  <a:txBody>
                    <a:bodyPr/>
                    <a:lstStyle/>
                    <a:p>
                      <a:r>
                        <a:rPr lang="en-US" sz="1400" dirty="0" smtClean="0"/>
                        <a:t>3254</a:t>
                      </a:r>
                      <a:endParaRPr lang="en-US" sz="1400" dirty="0"/>
                    </a:p>
                  </a:txBody>
                  <a:tcPr/>
                </a:tc>
                <a:tc>
                  <a:txBody>
                    <a:bodyPr/>
                    <a:lstStyle/>
                    <a:p>
                      <a:r>
                        <a:rPr lang="en-US" sz="1400" dirty="0" smtClean="0"/>
                        <a:t>2760</a:t>
                      </a:r>
                      <a:endParaRPr lang="en-US" sz="1400" dirty="0"/>
                    </a:p>
                  </a:txBody>
                  <a:tcPr/>
                </a:tc>
                <a:tc>
                  <a:txBody>
                    <a:bodyPr/>
                    <a:lstStyle/>
                    <a:p>
                      <a:r>
                        <a:rPr lang="en-US" sz="1400" dirty="0" smtClean="0"/>
                        <a:t>52</a:t>
                      </a:r>
                      <a:endParaRPr lang="en-US" sz="1400" dirty="0"/>
                    </a:p>
                  </a:txBody>
                  <a:tcPr/>
                </a:tc>
                <a:tc>
                  <a:txBody>
                    <a:bodyPr/>
                    <a:lstStyle/>
                    <a:p>
                      <a:r>
                        <a:rPr lang="en-US" sz="1400" dirty="0" smtClean="0"/>
                        <a:t>276</a:t>
                      </a:r>
                      <a:endParaRPr lang="en-US" sz="1400" dirty="0"/>
                    </a:p>
                  </a:txBody>
                  <a:tcPr/>
                </a:tc>
                <a:tc>
                  <a:txBody>
                    <a:bodyPr/>
                    <a:lstStyle/>
                    <a:p>
                      <a:r>
                        <a:rPr lang="en-US" sz="1400" dirty="0" smtClean="0"/>
                        <a:t>138</a:t>
                      </a:r>
                      <a:endParaRPr lang="en-US" sz="1400" dirty="0"/>
                    </a:p>
                  </a:txBody>
                  <a:tcPr/>
                </a:tc>
                <a:tc>
                  <a:txBody>
                    <a:bodyPr/>
                    <a:lstStyle/>
                    <a:p>
                      <a:r>
                        <a:rPr lang="en-US" sz="1400" dirty="0" smtClean="0"/>
                        <a:t>27</a:t>
                      </a:r>
                      <a:endParaRPr lang="en-US" sz="1400" dirty="0"/>
                    </a:p>
                  </a:txBody>
                  <a:tcPr/>
                </a:tc>
              </a:tr>
              <a:tr h="370840">
                <a:tc>
                  <a:txBody>
                    <a:bodyPr/>
                    <a:lstStyle/>
                    <a:p>
                      <a:r>
                        <a:rPr lang="en-US" sz="1400" dirty="0" smtClean="0"/>
                        <a:t>2</a:t>
                      </a:r>
                      <a:endParaRPr lang="en-US" sz="1400" dirty="0"/>
                    </a:p>
                  </a:txBody>
                  <a:tcPr/>
                </a:tc>
                <a:tc>
                  <a:txBody>
                    <a:bodyPr/>
                    <a:lstStyle/>
                    <a:p>
                      <a:r>
                        <a:rPr lang="en-US" sz="1400" dirty="0" smtClean="0"/>
                        <a:t>60</a:t>
                      </a:r>
                      <a:endParaRPr lang="en-US" sz="1400" dirty="0"/>
                    </a:p>
                  </a:txBody>
                  <a:tcPr/>
                </a:tc>
                <a:tc>
                  <a:txBody>
                    <a:bodyPr/>
                    <a:lstStyle/>
                    <a:p>
                      <a:r>
                        <a:rPr lang="en-US" sz="1400" dirty="0" smtClean="0"/>
                        <a:t>0</a:t>
                      </a:r>
                      <a:endParaRPr lang="en-US" sz="1400" dirty="0"/>
                    </a:p>
                  </a:txBody>
                  <a:tcPr/>
                </a:tc>
                <a:tc>
                  <a:txBody>
                    <a:bodyPr/>
                    <a:lstStyle/>
                    <a:p>
                      <a:r>
                        <a:rPr lang="en-US" sz="1400" dirty="0" smtClean="0"/>
                        <a:t>335</a:t>
                      </a:r>
                      <a:endParaRPr lang="en-US" sz="1400" dirty="0"/>
                    </a:p>
                  </a:txBody>
                  <a:tcPr/>
                </a:tc>
                <a:tc>
                  <a:txBody>
                    <a:bodyPr/>
                    <a:lstStyle/>
                    <a:p>
                      <a:r>
                        <a:rPr lang="en-US" sz="1400" dirty="0" smtClean="0"/>
                        <a:t>39045</a:t>
                      </a:r>
                      <a:endParaRPr lang="en-US" sz="1400" dirty="0"/>
                    </a:p>
                  </a:txBody>
                  <a:tcPr/>
                </a:tc>
                <a:tc>
                  <a:txBody>
                    <a:bodyPr/>
                    <a:lstStyle/>
                    <a:p>
                      <a:r>
                        <a:rPr lang="en-US" sz="1400" dirty="0" smtClean="0"/>
                        <a:t>26400</a:t>
                      </a:r>
                      <a:endParaRPr lang="en-US" sz="1400" dirty="0"/>
                    </a:p>
                  </a:txBody>
                  <a:tcPr/>
                </a:tc>
                <a:tc>
                  <a:txBody>
                    <a:bodyPr/>
                    <a:lstStyle/>
                    <a:p>
                      <a:r>
                        <a:rPr lang="en-US" sz="1400" dirty="0" smtClean="0"/>
                        <a:t>162</a:t>
                      </a:r>
                      <a:endParaRPr lang="en-US" sz="1400" dirty="0"/>
                    </a:p>
                  </a:txBody>
                  <a:tcPr/>
                </a:tc>
                <a:tc>
                  <a:txBody>
                    <a:bodyPr/>
                    <a:lstStyle/>
                    <a:p>
                      <a:r>
                        <a:rPr lang="en-US" sz="1400" dirty="0" smtClean="0"/>
                        <a:t>2640</a:t>
                      </a:r>
                      <a:endParaRPr lang="en-US" sz="1400" dirty="0"/>
                    </a:p>
                  </a:txBody>
                  <a:tcPr/>
                </a:tc>
                <a:tc>
                  <a:txBody>
                    <a:bodyPr/>
                    <a:lstStyle/>
                    <a:p>
                      <a:r>
                        <a:rPr lang="en-US" sz="1400" dirty="0" smtClean="0"/>
                        <a:t>1320</a:t>
                      </a:r>
                      <a:endParaRPr lang="en-US" sz="1400" dirty="0"/>
                    </a:p>
                  </a:txBody>
                  <a:tcPr/>
                </a:tc>
                <a:tc>
                  <a:txBody>
                    <a:bodyPr/>
                    <a:lstStyle/>
                    <a:p>
                      <a:r>
                        <a:rPr lang="en-US" sz="1400" dirty="0" smtClean="0"/>
                        <a:t>264</a:t>
                      </a:r>
                      <a:endParaRPr lang="en-US" sz="1400" dirty="0"/>
                    </a:p>
                  </a:txBody>
                  <a:tcPr/>
                </a:tc>
              </a:tr>
              <a:tr h="370840">
                <a:tc>
                  <a:txBody>
                    <a:bodyPr/>
                    <a:lstStyle/>
                    <a:p>
                      <a:r>
                        <a:rPr lang="en-US" sz="1400" dirty="0" smtClean="0"/>
                        <a:t>3</a:t>
                      </a:r>
                      <a:endParaRPr lang="en-US" sz="1400" dirty="0"/>
                    </a:p>
                  </a:txBody>
                  <a:tcPr/>
                </a:tc>
                <a:tc>
                  <a:txBody>
                    <a:bodyPr/>
                    <a:lstStyle/>
                    <a:p>
                      <a:r>
                        <a:rPr lang="en-US" sz="1400" dirty="0" smtClean="0"/>
                        <a:t>20</a:t>
                      </a:r>
                      <a:endParaRPr lang="en-US" sz="1400" dirty="0"/>
                    </a:p>
                  </a:txBody>
                  <a:tcPr/>
                </a:tc>
                <a:tc>
                  <a:txBody>
                    <a:bodyPr/>
                    <a:lstStyle/>
                    <a:p>
                      <a:r>
                        <a:rPr lang="en-US" sz="1400" dirty="0" smtClean="0"/>
                        <a:t>65</a:t>
                      </a:r>
                      <a:endParaRPr lang="en-US" sz="1400" dirty="0"/>
                    </a:p>
                  </a:txBody>
                  <a:tcPr/>
                </a:tc>
                <a:tc>
                  <a:txBody>
                    <a:bodyPr/>
                    <a:lstStyle/>
                    <a:p>
                      <a:r>
                        <a:rPr lang="en-US" sz="1400" dirty="0" smtClean="0"/>
                        <a:t>304</a:t>
                      </a:r>
                      <a:endParaRPr lang="en-US" sz="1400" dirty="0"/>
                    </a:p>
                  </a:txBody>
                  <a:tcPr/>
                </a:tc>
                <a:tc>
                  <a:txBody>
                    <a:bodyPr/>
                    <a:lstStyle/>
                    <a:p>
                      <a:r>
                        <a:rPr lang="en-US" sz="1400" dirty="0" smtClean="0"/>
                        <a:t>24279</a:t>
                      </a:r>
                      <a:endParaRPr lang="en-US" sz="1400" dirty="0"/>
                    </a:p>
                  </a:txBody>
                  <a:tcPr/>
                </a:tc>
                <a:tc>
                  <a:txBody>
                    <a:bodyPr/>
                    <a:lstStyle/>
                    <a:p>
                      <a:r>
                        <a:rPr lang="en-US" sz="1400" dirty="0" smtClean="0"/>
                        <a:t>20963</a:t>
                      </a:r>
                      <a:endParaRPr lang="en-US" sz="1400" dirty="0"/>
                    </a:p>
                  </a:txBody>
                  <a:tcPr/>
                </a:tc>
                <a:tc>
                  <a:txBody>
                    <a:bodyPr/>
                    <a:lstStyle/>
                    <a:p>
                      <a:r>
                        <a:rPr lang="en-US" sz="1400" dirty="0" smtClean="0"/>
                        <a:t>145</a:t>
                      </a:r>
                      <a:endParaRPr lang="en-US" sz="1400" dirty="0"/>
                    </a:p>
                  </a:txBody>
                  <a:tcPr/>
                </a:tc>
                <a:tc>
                  <a:txBody>
                    <a:bodyPr/>
                    <a:lstStyle/>
                    <a:p>
                      <a:r>
                        <a:rPr lang="en-US" sz="1400" dirty="0" smtClean="0"/>
                        <a:t>2096</a:t>
                      </a:r>
                      <a:endParaRPr lang="en-US" sz="1400" dirty="0"/>
                    </a:p>
                  </a:txBody>
                  <a:tcPr/>
                </a:tc>
                <a:tc>
                  <a:txBody>
                    <a:bodyPr/>
                    <a:lstStyle/>
                    <a:p>
                      <a:r>
                        <a:rPr lang="en-US" sz="1400" dirty="0" smtClean="0"/>
                        <a:t>1480</a:t>
                      </a:r>
                      <a:endParaRPr lang="en-US" sz="1400" dirty="0"/>
                    </a:p>
                  </a:txBody>
                  <a:tcPr/>
                </a:tc>
                <a:tc>
                  <a:txBody>
                    <a:bodyPr/>
                    <a:lstStyle/>
                    <a:p>
                      <a:r>
                        <a:rPr lang="en-US" sz="1400" dirty="0" smtClean="0"/>
                        <a:t>210</a:t>
                      </a:r>
                      <a:endParaRPr lang="en-US" sz="1400" dirty="0"/>
                    </a:p>
                  </a:txBody>
                  <a:tcPr/>
                </a:tc>
              </a:tr>
              <a:tr h="370840">
                <a:tc>
                  <a:txBody>
                    <a:bodyPr/>
                    <a:lstStyle/>
                    <a:p>
                      <a:r>
                        <a:rPr lang="en-US" sz="1400" dirty="0" smtClean="0"/>
                        <a:t>4</a:t>
                      </a:r>
                      <a:endParaRPr lang="en-US" sz="1400" dirty="0"/>
                    </a:p>
                  </a:txBody>
                  <a:tcPr/>
                </a:tc>
                <a:tc>
                  <a:txBody>
                    <a:bodyPr/>
                    <a:lstStyle/>
                    <a:p>
                      <a:r>
                        <a:rPr lang="en-US" sz="1400" dirty="0" smtClean="0"/>
                        <a:t>0</a:t>
                      </a:r>
                      <a:endParaRPr lang="en-US" sz="1400" dirty="0"/>
                    </a:p>
                  </a:txBody>
                  <a:tcPr/>
                </a:tc>
                <a:tc>
                  <a:txBody>
                    <a:bodyPr/>
                    <a:lstStyle/>
                    <a:p>
                      <a:r>
                        <a:rPr lang="en-US" sz="1400" dirty="0" smtClean="0"/>
                        <a:t>0</a:t>
                      </a:r>
                      <a:endParaRPr lang="en-US" sz="1400" dirty="0"/>
                    </a:p>
                  </a:txBody>
                  <a:tcPr/>
                </a:tc>
                <a:tc>
                  <a:txBody>
                    <a:bodyPr/>
                    <a:lstStyle/>
                    <a:p>
                      <a:r>
                        <a:rPr lang="en-US" sz="1400" dirty="0" smtClean="0"/>
                        <a:t>395</a:t>
                      </a:r>
                      <a:endParaRPr lang="en-US" sz="1400" dirty="0"/>
                    </a:p>
                  </a:txBody>
                  <a:tcPr/>
                </a:tc>
                <a:tc>
                  <a:txBody>
                    <a:bodyPr/>
                    <a:lstStyle/>
                    <a:p>
                      <a:r>
                        <a:rPr lang="en-US" sz="1400" smtClean="0"/>
                        <a:t>150777</a:t>
                      </a:r>
                      <a:endParaRPr lang="en-US" sz="1400" dirty="0"/>
                    </a:p>
                  </a:txBody>
                  <a:tcPr/>
                </a:tc>
                <a:tc>
                  <a:txBody>
                    <a:bodyPr/>
                    <a:lstStyle/>
                    <a:p>
                      <a:r>
                        <a:rPr lang="en-US" sz="1400" dirty="0" smtClean="0"/>
                        <a:t>52800</a:t>
                      </a:r>
                      <a:endParaRPr lang="en-US" sz="1400" dirty="0"/>
                    </a:p>
                  </a:txBody>
                  <a:tcPr/>
                </a:tc>
                <a:tc>
                  <a:txBody>
                    <a:bodyPr/>
                    <a:lstStyle/>
                    <a:p>
                      <a:r>
                        <a:rPr lang="en-US" sz="1400" dirty="0" smtClean="0"/>
                        <a:t>230</a:t>
                      </a:r>
                      <a:endParaRPr lang="en-US" sz="1400" dirty="0"/>
                    </a:p>
                  </a:txBody>
                  <a:tcPr/>
                </a:tc>
                <a:tc>
                  <a:txBody>
                    <a:bodyPr/>
                    <a:lstStyle/>
                    <a:p>
                      <a:r>
                        <a:rPr lang="en-US" sz="1400" dirty="0" smtClean="0"/>
                        <a:t>5280</a:t>
                      </a:r>
                      <a:endParaRPr lang="en-US" sz="1400" dirty="0"/>
                    </a:p>
                  </a:txBody>
                  <a:tcPr/>
                </a:tc>
                <a:tc>
                  <a:txBody>
                    <a:bodyPr/>
                    <a:lstStyle/>
                    <a:p>
                      <a:r>
                        <a:rPr lang="en-US" sz="1400" dirty="0" smtClean="0"/>
                        <a:t>2640</a:t>
                      </a:r>
                      <a:endParaRPr lang="en-US" sz="1400" dirty="0"/>
                    </a:p>
                  </a:txBody>
                  <a:tcPr/>
                </a:tc>
                <a:tc>
                  <a:txBody>
                    <a:bodyPr/>
                    <a:lstStyle/>
                    <a:p>
                      <a:r>
                        <a:rPr lang="en-US" sz="1400" dirty="0" smtClean="0"/>
                        <a:t>528</a:t>
                      </a:r>
                      <a:endParaRPr lang="en-US" sz="1400" dirty="0"/>
                    </a:p>
                  </a:txBody>
                  <a:tcPr/>
                </a:tc>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842" y="144780"/>
            <a:ext cx="4309486" cy="355722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 y="144779"/>
            <a:ext cx="4309486" cy="3557223"/>
          </a:xfrm>
          <a:prstGeom prst="rect">
            <a:avLst/>
          </a:prstGeom>
        </p:spPr>
      </p:pic>
    </p:spTree>
    <p:extLst>
      <p:ext uri="{BB962C8B-B14F-4D97-AF65-F5344CB8AC3E}">
        <p14:creationId xmlns:p14="http://schemas.microsoft.com/office/powerpoint/2010/main" val="687894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13</a:t>
            </a:fld>
            <a:endParaRPr lang="en-US"/>
          </a:p>
        </p:txBody>
      </p:sp>
      <p:pic>
        <p:nvPicPr>
          <p:cNvPr id="5" name="Picture 4"/>
          <p:cNvPicPr>
            <a:picLocks noChangeAspect="1"/>
          </p:cNvPicPr>
          <p:nvPr/>
        </p:nvPicPr>
        <p:blipFill>
          <a:blip r:embed="rId2"/>
          <a:stretch>
            <a:fillRect/>
          </a:stretch>
        </p:blipFill>
        <p:spPr>
          <a:xfrm>
            <a:off x="12700" y="0"/>
            <a:ext cx="9107714" cy="6858000"/>
          </a:xfrm>
          <a:prstGeom prst="rect">
            <a:avLst/>
          </a:prstGeom>
        </p:spPr>
      </p:pic>
    </p:spTree>
    <p:extLst>
      <p:ext uri="{BB962C8B-B14F-4D97-AF65-F5344CB8AC3E}">
        <p14:creationId xmlns:p14="http://schemas.microsoft.com/office/powerpoint/2010/main" val="2815584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 month mission trajector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1010" y="122523"/>
            <a:ext cx="4644210" cy="3895253"/>
          </a:xfrm>
          <a:prstGeom prst="rect">
            <a:avLst/>
          </a:prstGeom>
          <a:solidFill>
            <a:schemeClr val="bg1"/>
          </a:solidFill>
        </p:spPr>
      </p:pic>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14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578" y="4162799"/>
            <a:ext cx="1787079" cy="2611421"/>
          </a:xfrm>
          <a:prstGeom prst="rect">
            <a:avLst/>
          </a:prstGeom>
          <a:ln>
            <a:solidFill>
              <a:schemeClr val="tx1"/>
            </a:solidFill>
          </a:ln>
          <a:extLst>
            <a:ext uri="{FAA26D3D-D897-4be2-8F04-BA451C77F1D7}">
              <ma14:placeholderFlag xmlns:ma14="http://schemas.microsoft.com/office/mac/drawingml/2011/main"/>
            </a:ext>
          </a:extLst>
        </p:spPr>
      </p:pic>
      <p:sp>
        <p:nvSpPr>
          <p:cNvPr id="5" name="Date Placeholder 4"/>
          <p:cNvSpPr>
            <a:spLocks noGrp="1"/>
          </p:cNvSpPr>
          <p:nvPr>
            <p:ph type="dt" sz="half" idx="10"/>
          </p:nvPr>
        </p:nvSpPr>
        <p:spPr/>
        <p:txBody>
          <a:bodyPr/>
          <a:lstStyle/>
          <a:p>
            <a:r>
              <a:rPr lang="en-US" smtClean="0"/>
              <a:t>July 2016</a:t>
            </a:r>
            <a:endParaRPr lang="en-US"/>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96" y="122522"/>
            <a:ext cx="3955915" cy="3330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28097" y="3376854"/>
            <a:ext cx="3955915" cy="3048000"/>
          </a:xfrm>
          <a:prstGeom prst="rect">
            <a:avLst/>
          </a:prstGeom>
        </p:spPr>
      </p:pic>
    </p:spTree>
    <p:extLst>
      <p:ext uri="{BB962C8B-B14F-4D97-AF65-F5344CB8AC3E}">
        <p14:creationId xmlns:p14="http://schemas.microsoft.com/office/powerpoint/2010/main" val="2883060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15</a:t>
            </a:fld>
            <a:endParaRPr lang="en-US"/>
          </a:p>
        </p:txBody>
      </p:sp>
      <p:pic>
        <p:nvPicPr>
          <p:cNvPr id="5" name="Picture 4"/>
          <p:cNvPicPr>
            <a:picLocks noChangeAspect="1"/>
          </p:cNvPicPr>
          <p:nvPr/>
        </p:nvPicPr>
        <p:blipFill>
          <a:blip r:embed="rId2"/>
          <a:stretch>
            <a:fillRect/>
          </a:stretch>
        </p:blipFill>
        <p:spPr>
          <a:xfrm>
            <a:off x="0" y="127000"/>
            <a:ext cx="9144000" cy="6603301"/>
          </a:xfrm>
          <a:prstGeom prst="rect">
            <a:avLst/>
          </a:prstGeom>
        </p:spPr>
      </p:pic>
    </p:spTree>
    <p:extLst>
      <p:ext uri="{BB962C8B-B14F-4D97-AF65-F5344CB8AC3E}">
        <p14:creationId xmlns:p14="http://schemas.microsoft.com/office/powerpoint/2010/main" val="3365055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16</a:t>
            </a:fld>
            <a:endParaRPr lang="en-US"/>
          </a:p>
        </p:txBody>
      </p:sp>
      <p:sp>
        <p:nvSpPr>
          <p:cNvPr id="5" name="TextBox 4"/>
          <p:cNvSpPr txBox="1"/>
          <p:nvPr/>
        </p:nvSpPr>
        <p:spPr>
          <a:xfrm>
            <a:off x="2861483" y="191269"/>
            <a:ext cx="2121409" cy="400110"/>
          </a:xfrm>
          <a:prstGeom prst="rect">
            <a:avLst/>
          </a:prstGeom>
          <a:noFill/>
        </p:spPr>
        <p:txBody>
          <a:bodyPr wrap="square" lIns="91440" tIns="45720" rIns="91440" bIns="45720" rtlCol="0">
            <a:spAutoFit/>
          </a:bodyPr>
          <a:lstStyle/>
          <a:p>
            <a:r>
              <a:rPr lang="en-US" sz="2000" b="1" dirty="0"/>
              <a:t>Bus Components</a:t>
            </a:r>
          </a:p>
        </p:txBody>
      </p:sp>
      <p:sp>
        <p:nvSpPr>
          <p:cNvPr id="6" name="TextBox 5"/>
          <p:cNvSpPr txBox="1"/>
          <p:nvPr/>
        </p:nvSpPr>
        <p:spPr>
          <a:xfrm>
            <a:off x="297877" y="928993"/>
            <a:ext cx="6157900" cy="5262980"/>
          </a:xfrm>
          <a:prstGeom prst="rect">
            <a:avLst/>
          </a:prstGeom>
          <a:solidFill>
            <a:schemeClr val="bg1">
              <a:alpha val="50000"/>
            </a:schemeClr>
          </a:solidFill>
        </p:spPr>
        <p:txBody>
          <a:bodyPr wrap="square" lIns="91440" tIns="45720" rIns="91440" bIns="45720" rtlCol="0">
            <a:spAutoFit/>
          </a:bodyPr>
          <a:lstStyle/>
          <a:p>
            <a:pPr algn="just"/>
            <a:r>
              <a:rPr lang="en-US" sz="1600" b="1" dirty="0" smtClean="0"/>
              <a:t>Propulsion: </a:t>
            </a:r>
            <a:r>
              <a:rPr lang="en-US" sz="1600" dirty="0" smtClean="0"/>
              <a:t>2U Busek Gimbaled Iodine Ion Propulsion Drive (EP) with external e- source to offset charge build up.  Models indicate no contamination problem.</a:t>
            </a:r>
          </a:p>
          <a:p>
            <a:pPr algn="just"/>
            <a:r>
              <a:rPr lang="en-US" sz="1600" b="1" dirty="0" smtClean="0"/>
              <a:t> </a:t>
            </a:r>
          </a:p>
          <a:p>
            <a:pPr algn="just"/>
            <a:r>
              <a:rPr lang="en-US" sz="1600" b="1" dirty="0" smtClean="0"/>
              <a:t>Thermal Design: </a:t>
            </a:r>
            <a:r>
              <a:rPr lang="en-US" sz="1600" dirty="0" smtClean="0"/>
              <a:t>with minimal radiator for interior the small form factor meant that interior experienced temperatures well within 0 to 40 degrees </a:t>
            </a:r>
            <a:r>
              <a:rPr lang="en-US" sz="1600" dirty="0" err="1" smtClean="0"/>
              <a:t>centrigrade</a:t>
            </a:r>
            <a:r>
              <a:rPr lang="en-US" sz="1600" dirty="0" smtClean="0"/>
              <a:t>, except for optics box which has a separate radiator. Thermal modeling funded via IRAD work.</a:t>
            </a:r>
            <a:endParaRPr lang="en-US" sz="1600" b="1" dirty="0" smtClean="0"/>
          </a:p>
          <a:p>
            <a:pPr algn="just"/>
            <a:endParaRPr lang="en-US" sz="1600" b="1" dirty="0"/>
          </a:p>
          <a:p>
            <a:pPr algn="just"/>
            <a:r>
              <a:rPr lang="en-US" sz="1600" b="1" dirty="0" smtClean="0"/>
              <a:t>Communication, Tracking</a:t>
            </a:r>
            <a:r>
              <a:rPr lang="en-US" sz="1600" dirty="0" smtClean="0"/>
              <a:t>: X-band, JPL Iris Radio, dual X-band patch antennas. MSU has 21-m dish that is becoming part of the DSN. Anticipated data rate ~ 50 kb/s </a:t>
            </a:r>
          </a:p>
          <a:p>
            <a:pPr algn="just"/>
            <a:endParaRPr lang="en-US" sz="1600" dirty="0"/>
          </a:p>
          <a:p>
            <a:pPr algn="just"/>
            <a:r>
              <a:rPr lang="en-US" sz="1600" b="1" dirty="0" smtClean="0"/>
              <a:t>C&amp;DH</a:t>
            </a:r>
            <a:r>
              <a:rPr lang="en-US" sz="1600" dirty="0" smtClean="0"/>
              <a:t>: very compact and capable Honeywell DM microprocessor, at least one backup C&amp;DH computer (trade volume, complexity, cubesat heritage, live with the fact this hasn’t flown in deep space) </a:t>
            </a:r>
          </a:p>
          <a:p>
            <a:pPr algn="just"/>
            <a:endParaRPr lang="en-US" sz="1600" dirty="0"/>
          </a:p>
          <a:p>
            <a:pPr algn="just"/>
            <a:r>
              <a:rPr lang="en-US" sz="1600" b="1" dirty="0"/>
              <a:t>GNC/ACS</a:t>
            </a:r>
            <a:r>
              <a:rPr lang="en-US" sz="1600" dirty="0"/>
              <a:t>: </a:t>
            </a:r>
            <a:r>
              <a:rPr lang="en-US" sz="1600" dirty="0" smtClean="0"/>
              <a:t>Modified Blue Canyon system. </a:t>
            </a:r>
            <a:r>
              <a:rPr lang="en-US" sz="1600" dirty="0"/>
              <a:t>M</a:t>
            </a:r>
            <a:r>
              <a:rPr lang="en-US" sz="1600" dirty="0" smtClean="0"/>
              <a:t>ulti</a:t>
            </a:r>
            <a:r>
              <a:rPr lang="en-US" sz="1600" dirty="0"/>
              <a:t>-component (star trackers, IMU, RWA) packages with heritage available, including BCT XB1, which can interface with thrusters (trade cost, volume, cubesat heritage, live with the fact this hasn’t flown in deep space</a:t>
            </a:r>
            <a:r>
              <a:rPr lang="en-US" sz="1600" dirty="0" smtClean="0"/>
              <a:t>)</a:t>
            </a: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1125" y="2886229"/>
            <a:ext cx="1245942" cy="833799"/>
          </a:xfrm>
          <a:prstGeom prst="rect">
            <a:avLst/>
          </a:prstGeom>
          <a:noFill/>
          <a:ln>
            <a:noFill/>
          </a:ln>
        </p:spPr>
      </p:pic>
      <p:pic>
        <p:nvPicPr>
          <p:cNvPr id="8" name="Picture 3" descr="IMG_3473"/>
          <p:cNvPicPr>
            <a:picLocks noChangeAspect="1" noChangeArrowheads="1"/>
          </p:cNvPicPr>
          <p:nvPr/>
        </p:nvPicPr>
        <p:blipFill>
          <a:blip r:embed="rId3" cstate="print"/>
          <a:srcRect l="19980" r="13139"/>
          <a:stretch>
            <a:fillRect/>
          </a:stretch>
        </p:blipFill>
        <p:spPr bwMode="auto">
          <a:xfrm>
            <a:off x="7231100" y="3913670"/>
            <a:ext cx="1177988" cy="1159800"/>
          </a:xfrm>
          <a:prstGeom prst="rect">
            <a:avLst/>
          </a:prstGeom>
          <a:noFill/>
          <a:ln w="9525">
            <a:solidFill>
              <a:srgbClr val="000000"/>
            </a:solidFill>
            <a:miter lim="800000"/>
            <a:headEnd/>
            <a:tailEnd/>
          </a:ln>
        </p:spPr>
      </p:pic>
      <p:pic>
        <p:nvPicPr>
          <p:cNvPr id="9" name="Picture 8"/>
          <p:cNvPicPr>
            <a:picLocks noChangeAspect="1"/>
          </p:cNvPicPr>
          <p:nvPr/>
        </p:nvPicPr>
        <p:blipFill rotWithShape="1">
          <a:blip r:embed="rId4"/>
          <a:srcRect b="15804"/>
          <a:stretch/>
        </p:blipFill>
        <p:spPr>
          <a:xfrm>
            <a:off x="7231100" y="5073470"/>
            <a:ext cx="1292941" cy="1118503"/>
          </a:xfrm>
          <a:prstGeom prst="rect">
            <a:avLst/>
          </a:prstGeom>
        </p:spPr>
      </p:pic>
      <p:pic>
        <p:nvPicPr>
          <p:cNvPr id="12" name="Picture 11" descr="C:\Users\Ben Malphrus\Desktop\BIT-3.png"/>
          <p:cNvPicPr/>
          <p:nvPr/>
        </p:nvPicPr>
        <p:blipFill rotWithShape="1">
          <a:blip r:embed="rId5"/>
          <a:srcRect l="30464" r="21996" b="32659"/>
          <a:stretch/>
        </p:blipFill>
        <p:spPr bwMode="auto">
          <a:xfrm>
            <a:off x="7164657" y="941821"/>
            <a:ext cx="1148653" cy="936631"/>
          </a:xfrm>
          <a:prstGeom prst="rect">
            <a:avLst/>
          </a:prstGeom>
          <a:noFill/>
          <a:ln w="9525">
            <a:noFill/>
            <a:miter lim="800000"/>
            <a:headEnd/>
            <a:tailEnd/>
          </a:ln>
        </p:spPr>
      </p:pic>
    </p:spTree>
    <p:extLst>
      <p:ext uri="{BB962C8B-B14F-4D97-AF65-F5344CB8AC3E}">
        <p14:creationId xmlns:p14="http://schemas.microsoft.com/office/powerpoint/2010/main" val="1015998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17</a:t>
            </a:fld>
            <a:endParaRPr lang="en-US"/>
          </a:p>
        </p:txBody>
      </p:sp>
      <p:sp>
        <p:nvSpPr>
          <p:cNvPr id="5" name="TextBox 4"/>
          <p:cNvSpPr txBox="1"/>
          <p:nvPr/>
        </p:nvSpPr>
        <p:spPr>
          <a:xfrm>
            <a:off x="233926" y="144011"/>
            <a:ext cx="8722098" cy="6186310"/>
          </a:xfrm>
          <a:prstGeom prst="rect">
            <a:avLst/>
          </a:prstGeom>
          <a:solidFill>
            <a:schemeClr val="bg1">
              <a:alpha val="50000"/>
            </a:schemeClr>
          </a:solidFill>
        </p:spPr>
        <p:txBody>
          <a:bodyPr wrap="square" rtlCol="0">
            <a:spAutoFit/>
          </a:bodyPr>
          <a:lstStyle/>
          <a:p>
            <a:r>
              <a:rPr lang="en-US" dirty="0" smtClean="0"/>
              <a:t>Current status and issues</a:t>
            </a:r>
          </a:p>
          <a:p>
            <a:endParaRPr lang="en-US" dirty="0" smtClean="0"/>
          </a:p>
          <a:p>
            <a:r>
              <a:rPr lang="en-US" dirty="0" smtClean="0"/>
              <a:t>Data Access and Archiving: subsidized cubesat tool developed underway for stream-lined pipelining and archiving process.</a:t>
            </a:r>
          </a:p>
          <a:p>
            <a:endParaRPr lang="en-US" dirty="0"/>
          </a:p>
          <a:p>
            <a:r>
              <a:rPr lang="en-US" dirty="0" smtClean="0"/>
              <a:t>Volume: A chronic problem. Accommodations needed for instrument for more robust microcryocooler and adjustable field stop controllers and propulsion systems especially.</a:t>
            </a:r>
          </a:p>
          <a:p>
            <a:endParaRPr lang="en-US" dirty="0" smtClean="0"/>
          </a:p>
          <a:p>
            <a:r>
              <a:rPr lang="en-US" dirty="0" smtClean="0"/>
              <a:t>Very high Vibration and Shock survival in original requirements documents: </a:t>
            </a:r>
            <a:r>
              <a:rPr lang="en-US" dirty="0" err="1" smtClean="0"/>
              <a:t>deployer</a:t>
            </a:r>
            <a:r>
              <a:rPr lang="en-US" dirty="0" smtClean="0"/>
              <a:t> design will mitigate considerably and original margins were very high</a:t>
            </a:r>
          </a:p>
          <a:p>
            <a:endParaRPr lang="en-US" dirty="0" smtClean="0"/>
          </a:p>
          <a:p>
            <a:r>
              <a:rPr lang="en-US" dirty="0" smtClean="0"/>
              <a:t>Very large survival temperature range in requirements documents: partially mitigated by ‘rolling’ spacecraft once Orion deployed +1.5 hours)  </a:t>
            </a:r>
          </a:p>
          <a:p>
            <a:endParaRPr lang="en-US" dirty="0"/>
          </a:p>
          <a:p>
            <a:r>
              <a:rPr lang="en-US" dirty="0" smtClean="0"/>
              <a:t>Radiation issue: Deployment opportunity starts in the second lobe of the Van Allen Belt: 8 to 11 hours to get out…however only relatively small Total Ionizing Dose to deal with.</a:t>
            </a:r>
          </a:p>
          <a:p>
            <a:endParaRPr lang="en-US" dirty="0"/>
          </a:p>
          <a:p>
            <a:r>
              <a:rPr lang="en-US" dirty="0" smtClean="0"/>
              <a:t>Communication, navigation and tracking: DSN developing new capabilities for multiplexing communication. Iris version 2 provides much improved bandwidth at expense of power. </a:t>
            </a:r>
            <a:r>
              <a:rPr lang="en-US" dirty="0"/>
              <a:t> </a:t>
            </a:r>
            <a:endParaRPr lang="en-US" dirty="0" smtClean="0"/>
          </a:p>
          <a:p>
            <a:endParaRPr lang="en-US" dirty="0"/>
          </a:p>
          <a:p>
            <a:r>
              <a:rPr lang="en-US" dirty="0" smtClean="0"/>
              <a:t>Thermal Design: major cubesat challenge.  Using dedicated radiator to minimize temperature of optics box &lt;230K. Using microcryocooler to maintain detector &lt;115 K.  </a:t>
            </a:r>
          </a:p>
        </p:txBody>
      </p:sp>
    </p:spTree>
    <p:extLst>
      <p:ext uri="{BB962C8B-B14F-4D97-AF65-F5344CB8AC3E}">
        <p14:creationId xmlns:p14="http://schemas.microsoft.com/office/powerpoint/2010/main" val="1501717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18</a:t>
            </a:fld>
            <a:endParaRPr lang="en-US"/>
          </a:p>
        </p:txBody>
      </p:sp>
      <p:sp>
        <p:nvSpPr>
          <p:cNvPr id="5" name="Title 4"/>
          <p:cNvSpPr txBox="1">
            <a:spLocks/>
          </p:cNvSpPr>
          <p:nvPr/>
        </p:nvSpPr>
        <p:spPr>
          <a:xfrm>
            <a:off x="457200" y="207790"/>
            <a:ext cx="8229600" cy="62778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Conclusions</a:t>
            </a:r>
            <a:endParaRPr lang="en-US" sz="2400" b="1" dirty="0"/>
          </a:p>
        </p:txBody>
      </p:sp>
      <p:sp>
        <p:nvSpPr>
          <p:cNvPr id="6" name="Content Placeholder 5"/>
          <p:cNvSpPr txBox="1">
            <a:spLocks/>
          </p:cNvSpPr>
          <p:nvPr/>
        </p:nvSpPr>
        <p:spPr>
          <a:xfrm>
            <a:off x="457200" y="1533353"/>
            <a:ext cx="8229600" cy="3084613"/>
          </a:xfrm>
          <a:prstGeom prst="rect">
            <a:avLst/>
          </a:prstGeom>
          <a:solidFill>
            <a:schemeClr val="bg1">
              <a:alpha val="50000"/>
            </a:schemeClr>
          </a:solid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err="1" smtClean="0"/>
              <a:t>IceCube</a:t>
            </a:r>
            <a:r>
              <a:rPr lang="en-US" sz="2000" dirty="0" smtClean="0"/>
              <a:t> to place an IR spectrometer in lunar orbit to look for surface OH, water, other volatiles</a:t>
            </a:r>
          </a:p>
          <a:p>
            <a:r>
              <a:rPr lang="en-US" sz="2000" dirty="0" smtClean="0"/>
              <a:t>Examine changes in surface volatile content to get at dynamics issues! (like Sunshine et al., 2009 observation) </a:t>
            </a:r>
          </a:p>
          <a:p>
            <a:r>
              <a:rPr lang="en-US" sz="2000" dirty="0"/>
              <a:t>Utilizes MSU cubesat bus with Busek </a:t>
            </a:r>
            <a:r>
              <a:rPr lang="en-US" sz="2000" dirty="0" smtClean="0"/>
              <a:t>propulsion and commercial subsystems modified for deep space, GSFC payload </a:t>
            </a:r>
            <a:r>
              <a:rPr lang="en-US" sz="2000" dirty="0"/>
              <a:t>and flight dynamics expertise with low energy manifolds to lunar </a:t>
            </a:r>
            <a:r>
              <a:rPr lang="en-US" sz="2000" dirty="0" smtClean="0"/>
              <a:t>capture, and JPL science PI and deep space communication expertise</a:t>
            </a:r>
          </a:p>
          <a:p>
            <a:r>
              <a:rPr lang="en-US" sz="2000" dirty="0" smtClean="0"/>
              <a:t>Creating a tailored solution with a standard platform</a:t>
            </a:r>
            <a:endParaRPr lang="en-US" sz="2000" dirty="0"/>
          </a:p>
        </p:txBody>
      </p:sp>
    </p:spTree>
    <p:extLst>
      <p:ext uri="{BB962C8B-B14F-4D97-AF65-F5344CB8AC3E}">
        <p14:creationId xmlns:p14="http://schemas.microsoft.com/office/powerpoint/2010/main" val="242003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19</a:t>
            </a:fld>
            <a:endParaRPr lang="en-US"/>
          </a:p>
        </p:txBody>
      </p:sp>
      <p:pic>
        <p:nvPicPr>
          <p:cNvPr id="7" name="Picture 6" descr="Screen Shot 2016-03-30 at 3.40.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178" y="0"/>
            <a:ext cx="5353622" cy="6360739"/>
          </a:xfrm>
          <a:prstGeom prst="rect">
            <a:avLst/>
          </a:prstGeom>
        </p:spPr>
      </p:pic>
      <p:sp>
        <p:nvSpPr>
          <p:cNvPr id="8" name="TextBox 7"/>
          <p:cNvSpPr txBox="1"/>
          <p:nvPr/>
        </p:nvSpPr>
        <p:spPr>
          <a:xfrm>
            <a:off x="5399113" y="5707220"/>
            <a:ext cx="2004597" cy="246221"/>
          </a:xfrm>
          <a:prstGeom prst="rect">
            <a:avLst/>
          </a:prstGeom>
          <a:noFill/>
        </p:spPr>
        <p:txBody>
          <a:bodyPr wrap="square" rtlCol="0">
            <a:spAutoFit/>
          </a:bodyPr>
          <a:lstStyle/>
          <a:p>
            <a:r>
              <a:rPr lang="en-US" sz="1000" b="1" dirty="0" err="1" smtClean="0">
                <a:solidFill>
                  <a:srgbClr val="FF0000"/>
                </a:solidFill>
              </a:rPr>
              <a:t>www.lunarworkshops.com</a:t>
            </a:r>
            <a:endParaRPr lang="en-US" sz="1000" b="1" dirty="0">
              <a:solidFill>
                <a:srgbClr val="FF0000"/>
              </a:solidFill>
            </a:endParaRPr>
          </a:p>
        </p:txBody>
      </p:sp>
      <p:sp>
        <p:nvSpPr>
          <p:cNvPr id="9" name="TextBox 8"/>
          <p:cNvSpPr txBox="1"/>
          <p:nvPr/>
        </p:nvSpPr>
        <p:spPr>
          <a:xfrm>
            <a:off x="5363836" y="5818573"/>
            <a:ext cx="1804421" cy="246221"/>
          </a:xfrm>
          <a:prstGeom prst="rect">
            <a:avLst/>
          </a:prstGeom>
          <a:noFill/>
        </p:spPr>
        <p:txBody>
          <a:bodyPr wrap="square" rtlCol="0">
            <a:spAutoFit/>
          </a:bodyPr>
          <a:lstStyle/>
          <a:p>
            <a:r>
              <a:rPr lang="en-US" sz="1000" b="1" dirty="0" err="1">
                <a:solidFill>
                  <a:srgbClr val="FF0000"/>
                </a:solidFill>
              </a:rPr>
              <a:t>p</a:t>
            </a:r>
            <a:r>
              <a:rPr lang="en-US" sz="1000" b="1" dirty="0" err="1" smtClean="0">
                <a:solidFill>
                  <a:srgbClr val="FF0000"/>
                </a:solidFill>
              </a:rPr>
              <a:t>amela.e.clark@jpl.nasa.gov</a:t>
            </a:r>
            <a:endParaRPr lang="en-US" sz="1000" b="1" dirty="0">
              <a:solidFill>
                <a:srgbClr val="FF0000"/>
              </a:solidFill>
            </a:endParaRPr>
          </a:p>
        </p:txBody>
      </p:sp>
      <p:sp>
        <p:nvSpPr>
          <p:cNvPr id="5" name="TextBox 4"/>
          <p:cNvSpPr txBox="1"/>
          <p:nvPr/>
        </p:nvSpPr>
        <p:spPr>
          <a:xfrm>
            <a:off x="457201" y="2104727"/>
            <a:ext cx="1388944" cy="400110"/>
          </a:xfrm>
          <a:prstGeom prst="rect">
            <a:avLst/>
          </a:prstGeom>
          <a:noFill/>
        </p:spPr>
        <p:txBody>
          <a:bodyPr wrap="square" rtlCol="0">
            <a:spAutoFit/>
          </a:bodyPr>
          <a:lstStyle/>
          <a:p>
            <a:r>
              <a:rPr lang="en-US" sz="2000" b="1" dirty="0" smtClean="0"/>
              <a:t>Questions?</a:t>
            </a:r>
            <a:endParaRPr lang="en-US" sz="2000" b="1" dirty="0"/>
          </a:p>
        </p:txBody>
      </p:sp>
    </p:spTree>
    <p:extLst>
      <p:ext uri="{BB962C8B-B14F-4D97-AF65-F5344CB8AC3E}">
        <p14:creationId xmlns:p14="http://schemas.microsoft.com/office/powerpoint/2010/main" val="3670686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2</a:t>
            </a:fld>
            <a:endParaRPr lang="en-US"/>
          </a:p>
        </p:txBody>
      </p:sp>
      <p:pic>
        <p:nvPicPr>
          <p:cNvPr id="5" name="Picture 4"/>
          <p:cNvPicPr>
            <a:picLocks noChangeAspect="1"/>
          </p:cNvPicPr>
          <p:nvPr/>
        </p:nvPicPr>
        <p:blipFill>
          <a:blip r:embed="rId2"/>
          <a:stretch>
            <a:fillRect/>
          </a:stretch>
        </p:blipFill>
        <p:spPr>
          <a:xfrm>
            <a:off x="0" y="127000"/>
            <a:ext cx="9144000" cy="6595672"/>
          </a:xfrm>
          <a:prstGeom prst="rect">
            <a:avLst/>
          </a:prstGeom>
        </p:spPr>
      </p:pic>
    </p:spTree>
    <p:extLst>
      <p:ext uri="{BB962C8B-B14F-4D97-AF65-F5344CB8AC3E}">
        <p14:creationId xmlns:p14="http://schemas.microsoft.com/office/powerpoint/2010/main" val="1283640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3</a:t>
            </a:fld>
            <a:endParaRPr lang="en-US"/>
          </a:p>
        </p:txBody>
      </p:sp>
      <p:pic>
        <p:nvPicPr>
          <p:cNvPr id="5" name="Picture 4"/>
          <p:cNvPicPr>
            <a:picLocks noChangeAspect="1"/>
          </p:cNvPicPr>
          <p:nvPr/>
        </p:nvPicPr>
        <p:blipFill>
          <a:blip r:embed="rId2"/>
          <a:stretch>
            <a:fillRect/>
          </a:stretch>
        </p:blipFill>
        <p:spPr>
          <a:xfrm>
            <a:off x="0" y="304800"/>
            <a:ext cx="9144000" cy="6237381"/>
          </a:xfrm>
          <a:prstGeom prst="rect">
            <a:avLst/>
          </a:prstGeom>
        </p:spPr>
      </p:pic>
    </p:spTree>
    <p:extLst>
      <p:ext uri="{BB962C8B-B14F-4D97-AF65-F5344CB8AC3E}">
        <p14:creationId xmlns:p14="http://schemas.microsoft.com/office/powerpoint/2010/main" val="2923628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669752781"/>
              </p:ext>
            </p:extLst>
          </p:nvPr>
        </p:nvGraphicFramePr>
        <p:xfrm>
          <a:off x="169813" y="155113"/>
          <a:ext cx="6264854" cy="3187195"/>
        </p:xfrm>
        <a:graphic>
          <a:graphicData uri="http://schemas.openxmlformats.org/drawingml/2006/table">
            <a:tbl>
              <a:tblPr firstRow="1" bandRow="1">
                <a:tableStyleId>{2D5ABB26-0587-4C30-8999-92F81FD0307C}</a:tableStyleId>
              </a:tblPr>
              <a:tblGrid>
                <a:gridCol w="1415997"/>
                <a:gridCol w="3000301"/>
                <a:gridCol w="1848556"/>
              </a:tblGrid>
              <a:tr h="0">
                <a:tc gridSpan="3">
                  <a:txBody>
                    <a:bodyPr/>
                    <a:lstStyle/>
                    <a:p>
                      <a:r>
                        <a:rPr lang="en-US" sz="1400" b="1" dirty="0" smtClean="0">
                          <a:latin typeface="Times New Roman"/>
                          <a:cs typeface="Times New Roman"/>
                        </a:rPr>
                        <a:t>Lunar IceCube versus Previous Missions</a:t>
                      </a:r>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hMerge="1">
                  <a:txBody>
                    <a:bodyPr/>
                    <a:lstStyle/>
                    <a:p>
                      <a:endParaRPr lang="en-US" sz="1200" dirty="0">
                        <a:latin typeface="Times New Roman"/>
                        <a:cs typeface="Times New Roman"/>
                      </a:endParaRPr>
                    </a:p>
                  </a:txBody>
                  <a:tcPr/>
                </a:tc>
                <a:tc hMerge="1">
                  <a:txBody>
                    <a:bodyPr/>
                    <a:lstStyle/>
                    <a:p>
                      <a:endParaRPr lang="en-US" sz="1200" dirty="0">
                        <a:latin typeface="Times New Roman"/>
                        <a:cs typeface="Times New Roman"/>
                      </a:endParaRPr>
                    </a:p>
                  </a:txBody>
                  <a:tcPr/>
                </a:tc>
              </a:tr>
              <a:tr h="0">
                <a:tc>
                  <a:txBody>
                    <a:bodyPr/>
                    <a:lstStyle/>
                    <a:p>
                      <a:pPr marL="0" marR="0">
                        <a:spcBef>
                          <a:spcPts val="0"/>
                        </a:spcBef>
                        <a:spcAft>
                          <a:spcPts val="0"/>
                        </a:spcAft>
                      </a:pPr>
                      <a:r>
                        <a:rPr lang="en-US" sz="1400" dirty="0">
                          <a:effectLst/>
                          <a:latin typeface="Times New Roman"/>
                          <a:ea typeface="ＭＳ 明朝"/>
                          <a:cs typeface="Times New Roman"/>
                        </a:rPr>
                        <a:t>Mission</a:t>
                      </a:r>
                      <a:endParaRPr lang="en-US" sz="1400" dirty="0">
                        <a:effectLst/>
                        <a:latin typeface="Cambria"/>
                        <a:ea typeface="ＭＳ 明朝"/>
                        <a:cs typeface="Times New Roman"/>
                      </a:endParaRPr>
                    </a:p>
                  </a:txBody>
                  <a:tcPr marL="18415" marR="18415"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marL="0" marR="0">
                        <a:spcBef>
                          <a:spcPts val="0"/>
                        </a:spcBef>
                        <a:spcAft>
                          <a:spcPts val="0"/>
                        </a:spcAft>
                      </a:pPr>
                      <a:r>
                        <a:rPr lang="en-US" sz="1400">
                          <a:effectLst/>
                          <a:latin typeface="Times New Roman"/>
                          <a:ea typeface="ＭＳ 明朝"/>
                          <a:cs typeface="Times New Roman"/>
                        </a:rPr>
                        <a:t>Finding</a:t>
                      </a:r>
                      <a:endParaRPr lang="en-US" sz="1400">
                        <a:effectLst/>
                        <a:latin typeface="Cambria"/>
                        <a:ea typeface="ＭＳ 明朝"/>
                        <a:cs typeface="Times New Roman"/>
                      </a:endParaRPr>
                    </a:p>
                  </a:txBody>
                  <a:tcPr marL="18415" marR="18415"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marL="0" marR="0">
                        <a:spcBef>
                          <a:spcPts val="0"/>
                        </a:spcBef>
                        <a:spcAft>
                          <a:spcPts val="0"/>
                        </a:spcAft>
                      </a:pPr>
                      <a:r>
                        <a:rPr lang="en-US" sz="1400" dirty="0" err="1" smtClean="0">
                          <a:effectLst/>
                          <a:latin typeface="Times New Roman"/>
                          <a:ea typeface="ＭＳ 明朝"/>
                          <a:cs typeface="Times New Roman"/>
                        </a:rPr>
                        <a:t>Ice</a:t>
                      </a:r>
                      <a:r>
                        <a:rPr lang="en-US" sz="1400" baseline="0" dirty="0" err="1" smtClean="0">
                          <a:effectLst/>
                          <a:latin typeface="Times New Roman"/>
                          <a:ea typeface="ＭＳ 明朝"/>
                          <a:cs typeface="Times New Roman"/>
                        </a:rPr>
                        <a:t>Cube</a:t>
                      </a:r>
                      <a:endParaRPr lang="en-US" sz="1400" dirty="0">
                        <a:effectLst/>
                        <a:latin typeface="Cambria"/>
                        <a:ea typeface="ＭＳ 明朝"/>
                        <a:cs typeface="Times New Roman"/>
                      </a:endParaRPr>
                    </a:p>
                  </a:txBody>
                  <a:tcPr marL="18415" marR="18415"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r>
              <a:tr h="55989">
                <a:tc>
                  <a:txBody>
                    <a:bodyPr/>
                    <a:lstStyle/>
                    <a:p>
                      <a:pPr marL="0" marR="0">
                        <a:spcBef>
                          <a:spcPts val="0"/>
                        </a:spcBef>
                        <a:spcAft>
                          <a:spcPts val="0"/>
                        </a:spcAft>
                      </a:pPr>
                      <a:r>
                        <a:rPr lang="en-US" sz="1400" dirty="0">
                          <a:effectLst/>
                          <a:latin typeface="Times New Roman"/>
                          <a:ea typeface="ＭＳ 明朝"/>
                          <a:cs typeface="Times New Roman"/>
                        </a:rPr>
                        <a:t>Cassini VIMS, Deep Impact</a:t>
                      </a:r>
                      <a:endParaRPr lang="en-US" sz="1400" dirty="0">
                        <a:effectLst/>
                        <a:latin typeface="Cambria"/>
                        <a:ea typeface="ＭＳ 明朝"/>
                        <a:cs typeface="Times New Roman"/>
                      </a:endParaRPr>
                    </a:p>
                  </a:txBody>
                  <a:tcPr marL="18415" marR="18415"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marL="0" marR="0">
                        <a:spcBef>
                          <a:spcPts val="0"/>
                        </a:spcBef>
                        <a:spcAft>
                          <a:spcPts val="0"/>
                        </a:spcAft>
                      </a:pPr>
                      <a:r>
                        <a:rPr lang="en-US" sz="1400" dirty="0">
                          <a:effectLst/>
                          <a:latin typeface="Times New Roman"/>
                          <a:ea typeface="ＭＳ 明朝"/>
                          <a:cs typeface="Times New Roman"/>
                        </a:rPr>
                        <a:t>surface water detection, variable </a:t>
                      </a:r>
                      <a:r>
                        <a:rPr lang="en-US" sz="1400" dirty="0" smtClean="0">
                          <a:effectLst/>
                          <a:latin typeface="Times New Roman"/>
                          <a:ea typeface="ＭＳ 明朝"/>
                          <a:cs typeface="Times New Roman"/>
                        </a:rPr>
                        <a:t>hydration, with noon</a:t>
                      </a:r>
                      <a:r>
                        <a:rPr lang="en-US" sz="1400" baseline="0" dirty="0" smtClean="0">
                          <a:effectLst/>
                          <a:latin typeface="Times New Roman"/>
                          <a:ea typeface="ＭＳ 明朝"/>
                          <a:cs typeface="Times New Roman"/>
                        </a:rPr>
                        <a:t> peak absorption</a:t>
                      </a:r>
                      <a:endParaRPr lang="en-US" sz="1400" dirty="0">
                        <a:effectLst/>
                        <a:latin typeface="Cambria"/>
                        <a:ea typeface="ＭＳ 明朝"/>
                        <a:cs typeface="Times New Roman"/>
                      </a:endParaRPr>
                    </a:p>
                  </a:txBody>
                  <a:tcPr marL="18415" marR="18415"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rowSpan="4">
                  <a:txBody>
                    <a:bodyPr/>
                    <a:lstStyle/>
                    <a:p>
                      <a:pPr marL="0" marR="0">
                        <a:spcBef>
                          <a:spcPts val="0"/>
                        </a:spcBef>
                        <a:spcAft>
                          <a:spcPts val="0"/>
                        </a:spcAft>
                      </a:pPr>
                      <a:r>
                        <a:rPr lang="en-US" sz="1400" dirty="0">
                          <a:effectLst/>
                          <a:latin typeface="Times New Roman"/>
                          <a:ea typeface="ＭＳ 明朝"/>
                          <a:cs typeface="Times New Roman"/>
                        </a:rPr>
                        <a:t>water &amp; other volatiles, fully characterize 3 μm region as function of several times of day for same swaths over range of latitudes w/ context of regolith mineralogy and maturity,  radiation and particle exposure, for correlation w/ previous data</a:t>
                      </a:r>
                      <a:endParaRPr lang="en-US" sz="1400" dirty="0">
                        <a:effectLst/>
                        <a:latin typeface="Cambria"/>
                        <a:ea typeface="ＭＳ 明朝"/>
                        <a:cs typeface="Times New Roman"/>
                      </a:endParaRPr>
                    </a:p>
                  </a:txBody>
                  <a:tcPr marL="18415" marR="18415"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r>
              <a:tr h="273865">
                <a:tc>
                  <a:txBody>
                    <a:bodyPr/>
                    <a:lstStyle/>
                    <a:p>
                      <a:pPr marL="0" marR="0">
                        <a:spcBef>
                          <a:spcPts val="0"/>
                        </a:spcBef>
                        <a:spcAft>
                          <a:spcPts val="0"/>
                        </a:spcAft>
                      </a:pPr>
                      <a:r>
                        <a:rPr lang="en-US" sz="1400" dirty="0" err="1" smtClean="0">
                          <a:effectLst/>
                          <a:latin typeface="Times New Roman"/>
                          <a:ea typeface="ＭＳ 明朝"/>
                          <a:cs typeface="Times New Roman"/>
                        </a:rPr>
                        <a:t>Chandrayaan</a:t>
                      </a:r>
                      <a:endParaRPr lang="en-US" sz="1400" dirty="0">
                        <a:effectLst/>
                        <a:latin typeface="Cambria"/>
                        <a:ea typeface="ＭＳ 明朝"/>
                        <a:cs typeface="Times New Roman"/>
                      </a:endParaRPr>
                    </a:p>
                    <a:p>
                      <a:pPr marL="0" marR="0">
                        <a:spcBef>
                          <a:spcPts val="0"/>
                        </a:spcBef>
                        <a:spcAft>
                          <a:spcPts val="0"/>
                        </a:spcAft>
                      </a:pPr>
                      <a:r>
                        <a:rPr lang="en-US" sz="1400" dirty="0">
                          <a:effectLst/>
                          <a:latin typeface="Times New Roman"/>
                          <a:ea typeface="ＭＳ 明朝"/>
                          <a:cs typeface="Times New Roman"/>
                        </a:rPr>
                        <a:t>M3</a:t>
                      </a:r>
                      <a:endParaRPr lang="en-US" sz="1400" dirty="0">
                        <a:effectLst/>
                        <a:latin typeface="Cambria"/>
                        <a:ea typeface="ＭＳ 明朝"/>
                        <a:cs typeface="Times New Roman"/>
                      </a:endParaRPr>
                    </a:p>
                  </a:txBody>
                  <a:tcPr marL="18415" marR="18415"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marL="0" marR="0">
                        <a:spcBef>
                          <a:spcPts val="0"/>
                        </a:spcBef>
                        <a:spcAft>
                          <a:spcPts val="0"/>
                        </a:spcAft>
                      </a:pPr>
                      <a:r>
                        <a:rPr lang="en-US" sz="1400" dirty="0">
                          <a:effectLst/>
                          <a:latin typeface="Times New Roman"/>
                          <a:ea typeface="ＭＳ 明朝"/>
                          <a:cs typeface="Times New Roman"/>
                        </a:rPr>
                        <a:t>H2O and OH (&lt;3 microns) in mineralogical context  nearside snapshot at one lunation</a:t>
                      </a:r>
                      <a:endParaRPr lang="en-US" sz="1400" dirty="0">
                        <a:effectLst/>
                        <a:latin typeface="Cambria"/>
                        <a:ea typeface="ＭＳ 明朝"/>
                        <a:cs typeface="Times New Roman"/>
                      </a:endParaRPr>
                    </a:p>
                  </a:txBody>
                  <a:tcPr marL="18415" marR="18415"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vMerge="1">
                  <a:txBody>
                    <a:bodyPr/>
                    <a:lstStyle/>
                    <a:p>
                      <a:endParaRPr lang="en-US"/>
                    </a:p>
                  </a:txBody>
                  <a:tcPr/>
                </a:tc>
              </a:tr>
              <a:tr h="106789">
                <a:tc>
                  <a:txBody>
                    <a:bodyPr/>
                    <a:lstStyle/>
                    <a:p>
                      <a:pPr marL="0" marR="0">
                        <a:spcBef>
                          <a:spcPts val="0"/>
                        </a:spcBef>
                        <a:spcAft>
                          <a:spcPts val="0"/>
                        </a:spcAft>
                      </a:pPr>
                      <a:r>
                        <a:rPr lang="en-US" sz="1400">
                          <a:effectLst/>
                          <a:latin typeface="Times New Roman"/>
                          <a:ea typeface="ＭＳ 明朝"/>
                          <a:cs typeface="Times New Roman"/>
                        </a:rPr>
                        <a:t>LCROSS</a:t>
                      </a:r>
                      <a:endParaRPr lang="en-US" sz="1400">
                        <a:effectLst/>
                        <a:latin typeface="Cambria"/>
                        <a:ea typeface="ＭＳ 明朝"/>
                        <a:cs typeface="Times New Roman"/>
                      </a:endParaRPr>
                    </a:p>
                  </a:txBody>
                  <a:tcPr marL="18415" marR="18415"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marL="0" marR="0">
                        <a:spcBef>
                          <a:spcPts val="0"/>
                        </a:spcBef>
                        <a:spcAft>
                          <a:spcPts val="0"/>
                        </a:spcAft>
                      </a:pPr>
                      <a:r>
                        <a:rPr lang="en-US" sz="1400" dirty="0">
                          <a:effectLst/>
                          <a:latin typeface="Times New Roman"/>
                          <a:ea typeface="ＭＳ 明朝"/>
                          <a:cs typeface="Times New Roman"/>
                        </a:rPr>
                        <a:t>ice, other volatile presence and profile from impact in polar crater</a:t>
                      </a:r>
                      <a:endParaRPr lang="en-US" sz="1400" dirty="0">
                        <a:effectLst/>
                        <a:latin typeface="Cambria"/>
                        <a:ea typeface="ＭＳ 明朝"/>
                        <a:cs typeface="Times New Roman"/>
                      </a:endParaRPr>
                    </a:p>
                  </a:txBody>
                  <a:tcPr marL="18415" marR="18415"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vMerge="1">
                  <a:txBody>
                    <a:bodyPr/>
                    <a:lstStyle/>
                    <a:p>
                      <a:endParaRPr lang="en-US"/>
                    </a:p>
                  </a:txBody>
                  <a:tcPr/>
                </a:tc>
              </a:tr>
              <a:tr h="1175516">
                <a:tc>
                  <a:txBody>
                    <a:bodyPr/>
                    <a:lstStyle/>
                    <a:p>
                      <a:pPr marL="0" marR="0">
                        <a:spcBef>
                          <a:spcPts val="0"/>
                        </a:spcBef>
                        <a:spcAft>
                          <a:spcPts val="0"/>
                        </a:spcAft>
                      </a:pPr>
                      <a:r>
                        <a:rPr lang="en-US" sz="1400" dirty="0">
                          <a:effectLst/>
                          <a:latin typeface="Times New Roman"/>
                          <a:ea typeface="ＭＳ 明朝"/>
                          <a:cs typeface="Times New Roman"/>
                        </a:rPr>
                        <a:t>LP,  </a:t>
                      </a:r>
                      <a:r>
                        <a:rPr lang="en-US" sz="1400" dirty="0" smtClean="0">
                          <a:effectLst/>
                          <a:latin typeface="Times New Roman"/>
                          <a:ea typeface="ＭＳ 明朝"/>
                          <a:cs typeface="Times New Roman"/>
                        </a:rPr>
                        <a:t>LRO, </a:t>
                      </a:r>
                      <a:r>
                        <a:rPr lang="en-US" sz="1400" dirty="0">
                          <a:effectLst/>
                          <a:latin typeface="Times New Roman"/>
                          <a:ea typeface="ＭＳ 明朝"/>
                          <a:cs typeface="Times New Roman"/>
                        </a:rPr>
                        <a:t>LEND</a:t>
                      </a:r>
                      <a:endParaRPr lang="en-US" sz="1400" dirty="0">
                        <a:effectLst/>
                        <a:latin typeface="Cambria"/>
                        <a:ea typeface="ＭＳ 明朝"/>
                        <a:cs typeface="Times New Roman"/>
                      </a:endParaRPr>
                    </a:p>
                    <a:p>
                      <a:pPr marL="0" marR="0">
                        <a:spcBef>
                          <a:spcPts val="0"/>
                        </a:spcBef>
                        <a:spcAft>
                          <a:spcPts val="0"/>
                        </a:spcAft>
                      </a:pPr>
                      <a:r>
                        <a:rPr lang="en-US" sz="1400" dirty="0">
                          <a:effectLst/>
                          <a:latin typeface="Times New Roman"/>
                          <a:ea typeface="ＭＳ 明朝"/>
                          <a:cs typeface="Times New Roman"/>
                        </a:rPr>
                        <a:t>LAMP</a:t>
                      </a:r>
                      <a:endParaRPr lang="en-US" sz="1400" dirty="0">
                        <a:effectLst/>
                        <a:latin typeface="Cambria"/>
                        <a:ea typeface="ＭＳ 明朝"/>
                        <a:cs typeface="Times New Roman"/>
                      </a:endParaRPr>
                    </a:p>
                    <a:p>
                      <a:pPr marL="0" marR="0">
                        <a:spcBef>
                          <a:spcPts val="0"/>
                        </a:spcBef>
                        <a:spcAft>
                          <a:spcPts val="0"/>
                        </a:spcAft>
                      </a:pPr>
                      <a:r>
                        <a:rPr lang="en-US" sz="1400" dirty="0">
                          <a:effectLst/>
                          <a:latin typeface="Times New Roman"/>
                          <a:ea typeface="ＭＳ 明朝"/>
                          <a:cs typeface="Times New Roman"/>
                        </a:rPr>
                        <a:t>DVNR</a:t>
                      </a:r>
                      <a:endParaRPr lang="en-US" sz="1400" dirty="0">
                        <a:effectLst/>
                        <a:latin typeface="Cambria"/>
                        <a:ea typeface="ＭＳ 明朝"/>
                        <a:cs typeface="Times New Roman"/>
                      </a:endParaRPr>
                    </a:p>
                    <a:p>
                      <a:pPr marL="0" marR="0">
                        <a:spcBef>
                          <a:spcPts val="0"/>
                        </a:spcBef>
                        <a:spcAft>
                          <a:spcPts val="0"/>
                        </a:spcAft>
                      </a:pPr>
                      <a:r>
                        <a:rPr lang="en-US" sz="1400" dirty="0">
                          <a:effectLst/>
                          <a:latin typeface="Times New Roman"/>
                          <a:ea typeface="ＭＳ 明朝"/>
                          <a:cs typeface="Times New Roman"/>
                        </a:rPr>
                        <a:t>LOLA</a:t>
                      </a:r>
                      <a:endParaRPr lang="en-US" sz="1400" dirty="0">
                        <a:effectLst/>
                        <a:latin typeface="Cambria"/>
                        <a:ea typeface="ＭＳ 明朝"/>
                        <a:cs typeface="Times New Roman"/>
                      </a:endParaRPr>
                    </a:p>
                    <a:p>
                      <a:pPr marL="0" marR="0">
                        <a:spcBef>
                          <a:spcPts val="0"/>
                        </a:spcBef>
                        <a:spcAft>
                          <a:spcPts val="0"/>
                        </a:spcAft>
                      </a:pPr>
                      <a:r>
                        <a:rPr lang="en-US" sz="1400" dirty="0">
                          <a:effectLst/>
                          <a:latin typeface="Times New Roman"/>
                          <a:ea typeface="ＭＳ 明朝"/>
                          <a:cs typeface="Times New Roman"/>
                        </a:rPr>
                        <a:t>LROC, LADEE</a:t>
                      </a:r>
                      <a:endParaRPr lang="en-US" sz="1400" dirty="0">
                        <a:effectLst/>
                        <a:latin typeface="Cambria"/>
                        <a:ea typeface="ＭＳ 明朝"/>
                        <a:cs typeface="Times New Roman"/>
                      </a:endParaRPr>
                    </a:p>
                  </a:txBody>
                  <a:tcPr marL="18415" marR="18415"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a:txBody>
                    <a:bodyPr/>
                    <a:lstStyle/>
                    <a:p>
                      <a:pPr marL="0" marR="0">
                        <a:spcBef>
                          <a:spcPts val="0"/>
                        </a:spcBef>
                        <a:spcAft>
                          <a:spcPts val="0"/>
                        </a:spcAft>
                      </a:pPr>
                      <a:r>
                        <a:rPr lang="en-US" sz="1400" dirty="0">
                          <a:effectLst/>
                          <a:latin typeface="Times New Roman"/>
                          <a:ea typeface="ＭＳ 明朝"/>
                          <a:cs typeface="Times New Roman"/>
                        </a:rPr>
                        <a:t>H+ in first meter (LP, LEND) &amp; at </a:t>
                      </a:r>
                      <a:endParaRPr lang="en-US" sz="1400" dirty="0">
                        <a:effectLst/>
                        <a:latin typeface="Cambria"/>
                        <a:ea typeface="ＭＳ 明朝"/>
                        <a:cs typeface="Times New Roman"/>
                      </a:endParaRPr>
                    </a:p>
                    <a:p>
                      <a:pPr marL="0" marR="0">
                        <a:spcBef>
                          <a:spcPts val="0"/>
                        </a:spcBef>
                        <a:spcAft>
                          <a:spcPts val="0"/>
                        </a:spcAft>
                      </a:pPr>
                      <a:r>
                        <a:rPr lang="en-US" sz="1400" dirty="0">
                          <a:effectLst/>
                          <a:latin typeface="Times New Roman"/>
                          <a:ea typeface="ＭＳ 明朝"/>
                          <a:cs typeface="Times New Roman"/>
                        </a:rPr>
                        <a:t>surface (LAMP) inferred as ice abundance via correlation with temperature (DIVINER), PSR and PFS (LROC, LOLA), H exosphere (LADEE)</a:t>
                      </a:r>
                      <a:endParaRPr lang="en-US" sz="1400" dirty="0">
                        <a:effectLst/>
                        <a:latin typeface="Cambria"/>
                        <a:ea typeface="ＭＳ 明朝"/>
                        <a:cs typeface="Times New Roman"/>
                      </a:endParaRPr>
                    </a:p>
                  </a:txBody>
                  <a:tcPr marL="18415" marR="18415"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alpha val="50000"/>
                      </a:schemeClr>
                    </a:solidFill>
                  </a:tcPr>
                </a:tc>
                <a:tc vMerge="1">
                  <a:txBody>
                    <a:bodyPr/>
                    <a:lstStyle/>
                    <a:p>
                      <a:endParaRPr lang="en-US" dirty="0"/>
                    </a:p>
                  </a:txBody>
                  <a:tcPr/>
                </a:tc>
              </a:tr>
            </a:tbl>
          </a:graphicData>
        </a:graphic>
      </p:graphicFrame>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48"/>
          <a:stretch/>
        </p:blipFill>
        <p:spPr bwMode="auto">
          <a:xfrm>
            <a:off x="6553200" y="171825"/>
            <a:ext cx="2481996" cy="4592375"/>
          </a:xfrm>
          <a:prstGeom prst="rect">
            <a:avLst/>
          </a:prstGeom>
          <a:noFill/>
          <a:ln>
            <a:solidFill>
              <a:schemeClr val="tx1"/>
            </a:solidFill>
          </a:ln>
          <a:extLst>
            <a:ext uri="{53640926-AAD7-44d8-BBD7-CCE9431645EC}">
              <a14:shadowObscured xmlns:a14="http://schemas.microsoft.com/office/drawing/2010/main"/>
            </a:ext>
            <a:ext uri="{FAA26D3D-D897-4be2-8F04-BA451C77F1D7}">
              <ma14:placeholderFlag xmlns:ma14="http://schemas.microsoft.com/office/mac/drawingml/2011/main"/>
            </a:ext>
          </a:extLst>
        </p:spPr>
      </p:pic>
      <p:pic>
        <p:nvPicPr>
          <p:cNvPr id="7" name="Picture 6" descr="LCROSS volatiles table.png"/>
          <p:cNvPicPr>
            <a:picLocks noChangeAspect="1"/>
          </p:cNvPicPr>
          <p:nvPr/>
        </p:nvPicPr>
        <p:blipFill rotWithShape="1">
          <a:blip r:embed="rId3">
            <a:extLst>
              <a:ext uri="{28A0092B-C50C-407E-A947-70E740481C1C}">
                <a14:useLocalDpi xmlns:a14="http://schemas.microsoft.com/office/drawing/2010/main" val="0"/>
              </a:ext>
            </a:extLst>
          </a:blip>
          <a:srcRect r="51740"/>
          <a:stretch/>
        </p:blipFill>
        <p:spPr>
          <a:xfrm>
            <a:off x="2351301" y="3629122"/>
            <a:ext cx="3981410" cy="289198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13" y="3458422"/>
            <a:ext cx="1885394" cy="1900129"/>
          </a:xfrm>
          <a:prstGeom prst="rect">
            <a:avLst/>
          </a:prstGeom>
          <a:ln>
            <a:solidFill>
              <a:schemeClr val="tx1"/>
            </a:solidFill>
          </a:ln>
          <a:extLst>
            <a:ext uri="{FAA26D3D-D897-4be2-8F04-BA451C77F1D7}">
              <ma14:placeholderFlag xmlns:ma14="http://schemas.microsoft.com/office/mac/drawingml/2011/main"/>
            </a:ext>
          </a:extLst>
        </p:spPr>
      </p:pic>
      <p:sp>
        <p:nvSpPr>
          <p:cNvPr id="11" name="Text Box 5"/>
          <p:cNvSpPr txBox="1"/>
          <p:nvPr/>
        </p:nvSpPr>
        <p:spPr>
          <a:xfrm>
            <a:off x="6553200" y="4764199"/>
            <a:ext cx="2481996" cy="1591209"/>
          </a:xfrm>
          <a:prstGeom prst="rect">
            <a:avLst/>
          </a:prstGeom>
          <a:solidFill>
            <a:schemeClr val="bg1"/>
          </a:solidFill>
          <a:ln>
            <a:solidFill>
              <a:schemeClr val="tx1"/>
            </a:solidFill>
          </a:ln>
          <a:effectLst/>
          <a:extLst>
            <a:ext uri="{C572A759-6A51-4108-AA02-DFA0A04FC94B}">
              <ma14:wrappingTextBoxFlag xmlns:ma14="http://schemas.microsoft.com/office/mac/drawingml/2011/main"/>
            </a:ext>
          </a:extLst>
        </p:spPr>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1000"/>
              </a:spcAft>
            </a:pPr>
            <a:r>
              <a:rPr lang="en-US" sz="1600" b="0" dirty="0" smtClean="0">
                <a:solidFill>
                  <a:srgbClr val="000000"/>
                </a:solidFill>
                <a:effectLst/>
                <a:latin typeface="Times New Roman"/>
                <a:ea typeface="Calibri"/>
                <a:cs typeface="Times New Roman"/>
              </a:rPr>
              <a:t>Early </a:t>
            </a:r>
            <a:r>
              <a:rPr lang="en-US" sz="1600" b="0" dirty="0">
                <a:solidFill>
                  <a:srgbClr val="000000"/>
                </a:solidFill>
                <a:effectLst/>
                <a:latin typeface="Times New Roman"/>
                <a:ea typeface="Calibri"/>
                <a:cs typeface="Times New Roman"/>
              </a:rPr>
              <a:t>evidence for diurnal variation trend in OH </a:t>
            </a:r>
            <a:r>
              <a:rPr lang="en-US" sz="1600" b="0" dirty="0" smtClean="0">
                <a:solidFill>
                  <a:srgbClr val="000000"/>
                </a:solidFill>
                <a:effectLst/>
                <a:latin typeface="Times New Roman"/>
                <a:ea typeface="Calibri"/>
                <a:cs typeface="Times New Roman"/>
              </a:rPr>
              <a:t>absorption by Deep Impact </a:t>
            </a:r>
            <a:r>
              <a:rPr lang="en-US" sz="1600" b="0" dirty="0">
                <a:solidFill>
                  <a:srgbClr val="000000"/>
                </a:solidFill>
                <a:effectLst/>
                <a:latin typeface="Times New Roman"/>
                <a:ea typeface="Calibri"/>
                <a:cs typeface="Times New Roman"/>
              </a:rPr>
              <a:t>(Sunshine et al. 2009) which will be geospatially linked by </a:t>
            </a:r>
            <a:r>
              <a:rPr lang="en-US" sz="1600" dirty="0" smtClean="0">
                <a:solidFill>
                  <a:srgbClr val="000000"/>
                </a:solidFill>
                <a:latin typeface="Times New Roman"/>
                <a:ea typeface="Calibri"/>
                <a:cs typeface="Times New Roman"/>
              </a:rPr>
              <a:t>Lunar</a:t>
            </a:r>
            <a:r>
              <a:rPr lang="en-US" sz="1600" dirty="0">
                <a:solidFill>
                  <a:srgbClr val="000000"/>
                </a:solidFill>
                <a:latin typeface="Times New Roman"/>
                <a:ea typeface="Calibri"/>
                <a:cs typeface="Times New Roman"/>
              </a:rPr>
              <a:t> </a:t>
            </a:r>
            <a:r>
              <a:rPr lang="en-US" sz="1600" dirty="0" err="1" smtClean="0">
                <a:solidFill>
                  <a:srgbClr val="000000"/>
                </a:solidFill>
                <a:latin typeface="Times New Roman"/>
                <a:ea typeface="Calibri"/>
                <a:cs typeface="Times New Roman"/>
              </a:rPr>
              <a:t>IceCube</a:t>
            </a:r>
            <a:r>
              <a:rPr lang="en-US" sz="1600" b="0" dirty="0" smtClean="0">
                <a:solidFill>
                  <a:srgbClr val="000000"/>
                </a:solidFill>
                <a:effectLst/>
                <a:latin typeface="Times New Roman"/>
                <a:ea typeface="Calibri"/>
                <a:cs typeface="Times New Roman"/>
              </a:rPr>
              <a:t>.</a:t>
            </a:r>
            <a:endParaRPr lang="en-US" sz="1600" b="1" dirty="0">
              <a:solidFill>
                <a:srgbClr val="000000"/>
              </a:solidFill>
              <a:effectLst/>
              <a:latin typeface="Calibri"/>
              <a:ea typeface="Calibri"/>
              <a:cs typeface="Times New Roman"/>
            </a:endParaRPr>
          </a:p>
        </p:txBody>
      </p:sp>
      <p:sp>
        <p:nvSpPr>
          <p:cNvPr id="12" name="Text Box 7"/>
          <p:cNvSpPr txBox="1"/>
          <p:nvPr/>
        </p:nvSpPr>
        <p:spPr>
          <a:xfrm>
            <a:off x="169813" y="5358551"/>
            <a:ext cx="1885394" cy="1351738"/>
          </a:xfrm>
          <a:prstGeom prst="rect">
            <a:avLst/>
          </a:prstGeom>
          <a:solidFill>
            <a:prstClr val="white"/>
          </a:solidFill>
          <a:ln>
            <a:solidFill>
              <a:schemeClr val="tx1"/>
            </a:solidFill>
          </a:ln>
          <a:effectLst/>
          <a:extLst>
            <a:ext uri="{C572A759-6A51-4108-AA02-DFA0A04FC94B}">
              <ma14:wrappingTextBoxFlag xmlns:ma14="http://schemas.microsoft.com/office/mac/drawingml/2011/main"/>
            </a:ext>
          </a:extLst>
        </p:spPr>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1000"/>
              </a:spcAft>
            </a:pPr>
            <a:r>
              <a:rPr lang="en-US" sz="1600" b="0" dirty="0" smtClean="0">
                <a:effectLst/>
                <a:latin typeface="Times New Roman"/>
                <a:ea typeface="ＭＳ 明朝"/>
                <a:cs typeface="Times New Roman"/>
              </a:rPr>
              <a:t>M3 ‘snapshot</a:t>
            </a:r>
            <a:r>
              <a:rPr lang="en-US" sz="1600" b="0" dirty="0">
                <a:effectLst/>
                <a:latin typeface="Times New Roman"/>
                <a:ea typeface="ＭＳ 明朝"/>
                <a:cs typeface="Times New Roman"/>
              </a:rPr>
              <a:t>’ </a:t>
            </a:r>
            <a:r>
              <a:rPr lang="en-US" sz="1600" b="0" dirty="0" smtClean="0">
                <a:effectLst/>
                <a:latin typeface="Times New Roman"/>
                <a:ea typeface="ＭＳ 明朝"/>
                <a:cs typeface="Times New Roman"/>
              </a:rPr>
              <a:t>lunar </a:t>
            </a:r>
            <a:r>
              <a:rPr lang="en-US" sz="1600" b="0" dirty="0">
                <a:effectLst/>
                <a:latin typeface="Times New Roman"/>
                <a:ea typeface="ＭＳ 明朝"/>
                <a:cs typeface="Times New Roman"/>
              </a:rPr>
              <a:t>nearside indicating surface coating </a:t>
            </a:r>
            <a:r>
              <a:rPr lang="en-US" sz="1600" b="0" dirty="0" smtClean="0">
                <a:effectLst/>
                <a:latin typeface="Times New Roman"/>
                <a:ea typeface="ＭＳ 明朝"/>
                <a:cs typeface="Times New Roman"/>
              </a:rPr>
              <a:t>OH</a:t>
            </a:r>
            <a:r>
              <a:rPr lang="en-US" sz="1600" b="0" dirty="0">
                <a:effectLst/>
                <a:latin typeface="Times New Roman"/>
                <a:ea typeface="ＭＳ 明朝"/>
                <a:cs typeface="Times New Roman"/>
              </a:rPr>
              <a:t>/H</a:t>
            </a:r>
            <a:r>
              <a:rPr lang="en-US" sz="1600" b="0" baseline="-25000" dirty="0">
                <a:effectLst/>
                <a:latin typeface="Times New Roman"/>
                <a:ea typeface="ＭＳ 明朝"/>
                <a:cs typeface="Times New Roman"/>
              </a:rPr>
              <a:t>2</a:t>
            </a:r>
            <a:r>
              <a:rPr lang="en-US" sz="1600" b="0" dirty="0">
                <a:effectLst/>
                <a:latin typeface="Times New Roman"/>
                <a:ea typeface="ＭＳ 明朝"/>
                <a:cs typeface="Times New Roman"/>
              </a:rPr>
              <a:t>O (blue) near </a:t>
            </a:r>
            <a:r>
              <a:rPr lang="en-US" sz="1600" b="0" dirty="0" smtClean="0">
                <a:effectLst/>
                <a:latin typeface="Times New Roman"/>
                <a:ea typeface="ＭＳ 明朝"/>
                <a:cs typeface="Times New Roman"/>
              </a:rPr>
              <a:t>poles</a:t>
            </a:r>
            <a:r>
              <a:rPr lang="en-US" sz="1600" dirty="0">
                <a:latin typeface="Times New Roman"/>
                <a:ea typeface="ＭＳ 明朝"/>
                <a:cs typeface="Times New Roman"/>
              </a:rPr>
              <a:t> </a:t>
            </a:r>
            <a:r>
              <a:rPr lang="en-US" sz="1600" dirty="0" smtClean="0">
                <a:latin typeface="Times New Roman"/>
                <a:ea typeface="ＭＳ 明朝"/>
                <a:cs typeface="Times New Roman"/>
              </a:rPr>
              <a:t>(</a:t>
            </a:r>
            <a:r>
              <a:rPr lang="en-US" sz="1600" dirty="0" err="1" smtClean="0">
                <a:latin typeface="Times New Roman"/>
                <a:ea typeface="ＭＳ 明朝"/>
                <a:cs typeface="Times New Roman"/>
              </a:rPr>
              <a:t>Pieters</a:t>
            </a:r>
            <a:r>
              <a:rPr lang="en-US" sz="1600" dirty="0" smtClean="0">
                <a:latin typeface="Times New Roman"/>
                <a:ea typeface="ＭＳ 明朝"/>
                <a:cs typeface="Times New Roman"/>
              </a:rPr>
              <a:t> et al, 2009)</a:t>
            </a:r>
            <a:endParaRPr lang="en-US" sz="1600" b="1" dirty="0">
              <a:effectLst/>
              <a:latin typeface="Cambria"/>
              <a:ea typeface="ＭＳ 明朝"/>
              <a:cs typeface="Times New Roman"/>
            </a:endParaRPr>
          </a:p>
        </p:txBody>
      </p:sp>
    </p:spTree>
    <p:extLst>
      <p:ext uri="{BB962C8B-B14F-4D97-AF65-F5344CB8AC3E}">
        <p14:creationId xmlns:p14="http://schemas.microsoft.com/office/powerpoint/2010/main" val="4019024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24267024"/>
              </p:ext>
            </p:extLst>
          </p:nvPr>
        </p:nvGraphicFramePr>
        <p:xfrm>
          <a:off x="110505" y="-18709"/>
          <a:ext cx="6339169" cy="6914427"/>
        </p:xfrm>
        <a:graphic>
          <a:graphicData uri="http://schemas.openxmlformats.org/drawingml/2006/table">
            <a:tbl>
              <a:tblPr/>
              <a:tblGrid>
                <a:gridCol w="1754445"/>
                <a:gridCol w="1136212"/>
                <a:gridCol w="3448512"/>
              </a:tblGrid>
              <a:tr h="35426">
                <a:tc>
                  <a:txBody>
                    <a:bodyPr/>
                    <a:lstStyle/>
                    <a:p>
                      <a:pPr algn="l" fontAlgn="t"/>
                      <a:r>
                        <a:rPr lang="en-US" sz="1200" b="1" i="0" u="none" strike="noStrike" dirty="0">
                          <a:solidFill>
                            <a:srgbClr val="000000"/>
                          </a:solidFill>
                          <a:effectLst/>
                          <a:latin typeface="Times New Roman"/>
                        </a:rPr>
                        <a:t>Species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l-GR" sz="1200" b="1" i="0" u="none" strike="noStrike" dirty="0">
                          <a:solidFill>
                            <a:srgbClr val="000000"/>
                          </a:solidFill>
                          <a:effectLst/>
                          <a:latin typeface="Times New Roman"/>
                        </a:rPr>
                        <a:t>μm</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1" i="0" u="none" strike="noStrike" dirty="0">
                          <a:solidFill>
                            <a:srgbClr val="000000"/>
                          </a:solidFill>
                          <a:effectLst/>
                          <a:latin typeface="Times New Roman"/>
                        </a:rPr>
                        <a:t>description</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551">
                <a:tc>
                  <a:txBody>
                    <a:bodyPr/>
                    <a:lstStyle/>
                    <a:p>
                      <a:pPr algn="l" fontAlgn="t"/>
                      <a:r>
                        <a:rPr lang="en-US" sz="1200" b="1" i="0" u="none" strike="noStrike" dirty="0">
                          <a:solidFill>
                            <a:srgbClr val="000000"/>
                          </a:solidFill>
                          <a:effectLst/>
                          <a:latin typeface="Times New Roman"/>
                        </a:rPr>
                        <a:t>Water Form, Component</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1"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1" i="0" u="none" strike="noStrike" dirty="0">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dirty="0">
                          <a:solidFill>
                            <a:srgbClr val="000000"/>
                          </a:solidFill>
                          <a:effectLst/>
                          <a:latin typeface="Times New Roman"/>
                        </a:rPr>
                        <a:t>water vapor</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2.738</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OH stretch</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09213">
                <a:tc>
                  <a:txBody>
                    <a:bodyPr/>
                    <a:lstStyle/>
                    <a:p>
                      <a:pPr algn="l" fontAlgn="t"/>
                      <a:r>
                        <a:rPr lang="en-US" sz="1200" b="0" i="0" u="none" strike="noStrike" dirty="0">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2.663</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OH stretch</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09213">
                <a:tc>
                  <a:txBody>
                    <a:bodyPr/>
                    <a:lstStyle/>
                    <a:p>
                      <a:pPr algn="l" fontAlgn="t"/>
                      <a:r>
                        <a:rPr lang="en-US" sz="1200" b="0" i="0" u="none" strike="noStrike" dirty="0">
                          <a:solidFill>
                            <a:srgbClr val="000000"/>
                          </a:solidFill>
                          <a:effectLst/>
                          <a:latin typeface="Times New Roman"/>
                        </a:rPr>
                        <a:t>liquid water</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3.106</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H-OH fundamental</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09213">
                <a:tc>
                  <a:txBody>
                    <a:bodyPr/>
                    <a:lstStyle/>
                    <a:p>
                      <a:pPr algn="l" fontAlgn="t"/>
                      <a:r>
                        <a:rPr lang="en-US" sz="1200" b="0" i="0" u="none" strike="noStrike" dirty="0">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2.903</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H-OH fundamental</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0560">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1.4</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OH stretch overtone</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dirty="0">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1.9</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HOH bend overtone</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2.85</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M3 Feature</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09213">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dirty="0">
                          <a:solidFill>
                            <a:srgbClr val="000000"/>
                          </a:solidFill>
                          <a:effectLst/>
                          <a:latin typeface="Times New Roman"/>
                        </a:rPr>
                        <a:t>2.9</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dirty="0">
                          <a:solidFill>
                            <a:srgbClr val="000000"/>
                          </a:solidFill>
                          <a:effectLst/>
                          <a:latin typeface="Times New Roman"/>
                        </a:rPr>
                        <a:t>total H2O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3468">
                <a:tc>
                  <a:txBody>
                    <a:bodyPr/>
                    <a:lstStyle/>
                    <a:p>
                      <a:pPr algn="l" fontAlgn="t"/>
                      <a:r>
                        <a:rPr lang="en-US" sz="1200" b="0" i="0" u="none" strike="noStrike">
                          <a:solidFill>
                            <a:srgbClr val="000000"/>
                          </a:solidFill>
                          <a:effectLst/>
                          <a:latin typeface="Times New Roman"/>
                        </a:rPr>
                        <a:t>hydroxyl ion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dirty="0">
                          <a:solidFill>
                            <a:srgbClr val="000000"/>
                          </a:solidFill>
                          <a:effectLst/>
                          <a:latin typeface="Times New Roman"/>
                        </a:rPr>
                        <a:t>2.7-2.8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OH stretch  (mineral)</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9845">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2.81</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OH (surface or structural) stretches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09213">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2.2-2.3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cation-OH bend</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3.6</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structural OH</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bound H2O</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dirty="0">
                          <a:solidFill>
                            <a:srgbClr val="000000"/>
                          </a:solidFill>
                          <a:effectLst/>
                          <a:latin typeface="Times New Roman"/>
                        </a:rPr>
                        <a:t>2.85</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Houck et al (Mars)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09213">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3</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H2O of hydration</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13468">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2.95</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H2O stretch (Mars)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09213">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3.14</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feature w/2.95</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adsorbed H2O</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dirty="0">
                          <a:solidFill>
                            <a:srgbClr val="000000"/>
                          </a:solidFill>
                          <a:effectLst/>
                          <a:latin typeface="Times New Roman"/>
                        </a:rPr>
                        <a:t>2.9-3.0</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R. Clark</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09213">
                <a:tc>
                  <a:txBody>
                    <a:bodyPr/>
                    <a:lstStyle/>
                    <a:p>
                      <a:pPr algn="l" fontAlgn="t"/>
                      <a:r>
                        <a:rPr lang="en-US" sz="1200" b="0" i="0" u="none" strike="noStrike">
                          <a:solidFill>
                            <a:srgbClr val="000000"/>
                          </a:solidFill>
                          <a:effectLst/>
                          <a:latin typeface="Times New Roman"/>
                        </a:rPr>
                        <a:t>ice</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1.5</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band depth-layer correlated</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2</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strong feature</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a:solidFill>
                            <a:srgbClr val="000000"/>
                          </a:solidFill>
                          <a:effectLst/>
                          <a:latin typeface="Times New Roman"/>
                        </a:rPr>
                        <a:t>3.06</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200" b="0" i="0" u="none" strike="noStrike" dirty="0" err="1">
                          <a:solidFill>
                            <a:srgbClr val="000000"/>
                          </a:solidFill>
                          <a:effectLst/>
                          <a:latin typeface="Times New Roman"/>
                        </a:rPr>
                        <a:t>Pieters</a:t>
                      </a:r>
                      <a:r>
                        <a:rPr lang="en-US" sz="1200" b="0" i="0" u="none" strike="noStrike" dirty="0">
                          <a:solidFill>
                            <a:srgbClr val="000000"/>
                          </a:solidFill>
                          <a:effectLst/>
                          <a:latin typeface="Times New Roman"/>
                        </a:rPr>
                        <a:t> et al</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09213">
                <a:tc>
                  <a:txBody>
                    <a:bodyPr/>
                    <a:lstStyle/>
                    <a:p>
                      <a:pPr algn="l" fontAlgn="t"/>
                      <a:r>
                        <a:rPr lang="en-US" sz="1200" b="1" i="0" u="none" strike="noStrike">
                          <a:solidFill>
                            <a:srgbClr val="000000"/>
                          </a:solidFill>
                          <a:effectLst/>
                          <a:latin typeface="Times New Roman"/>
                        </a:rPr>
                        <a:t>Other Volatiles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NH3</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1.65, 2. 2.2</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N-H stretch</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13468">
                <a:tc>
                  <a:txBody>
                    <a:bodyPr/>
                    <a:lstStyle/>
                    <a:p>
                      <a:pPr algn="l" fontAlgn="t"/>
                      <a:r>
                        <a:rPr lang="en-US" sz="1200" b="0" i="0" u="none" strike="noStrike">
                          <a:solidFill>
                            <a:srgbClr val="000000"/>
                          </a:solidFill>
                          <a:effectLst/>
                          <a:latin typeface="Times New Roman"/>
                        </a:rPr>
                        <a:t>CO2</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2, 2.7</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C-O vibration and overtones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H2S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3</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2753">
                <a:tc>
                  <a:txBody>
                    <a:bodyPr/>
                    <a:lstStyle/>
                    <a:p>
                      <a:pPr algn="l" fontAlgn="t"/>
                      <a:r>
                        <a:rPr lang="en-US" sz="1200" b="0" i="0" u="none" strike="noStrike">
                          <a:solidFill>
                            <a:srgbClr val="000000"/>
                          </a:solidFill>
                          <a:effectLst/>
                          <a:latin typeface="Times New Roman"/>
                        </a:rPr>
                        <a:t>CH4/organics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1.2, 1.7, 2.3, 3.3</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C-H stretch fundamental and overtones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1" i="0" u="none" strike="noStrike">
                          <a:solidFill>
                            <a:srgbClr val="000000"/>
                          </a:solidFill>
                          <a:effectLst/>
                          <a:latin typeface="Times New Roman"/>
                        </a:rPr>
                        <a:t>Mineral Bands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 </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2753">
                <a:tc>
                  <a:txBody>
                    <a:bodyPr/>
                    <a:lstStyle/>
                    <a:p>
                      <a:pPr algn="l" fontAlgn="t"/>
                      <a:r>
                        <a:rPr lang="en-US" sz="1200" b="0" i="0" u="none" strike="noStrike">
                          <a:solidFill>
                            <a:srgbClr val="000000"/>
                          </a:solidFill>
                          <a:effectLst/>
                          <a:latin typeface="Times New Roman"/>
                        </a:rPr>
                        <a:t>pyroxene</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0.95-1</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crystal field effects, charge transfer</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olivine</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1, 2, 2.9</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crystal field effects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spinels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2</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crystal field effects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iron oxides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1</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crystal field effects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carbonate</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2.35, 2.5</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overtone bands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09213">
                <a:tc>
                  <a:txBody>
                    <a:bodyPr/>
                    <a:lstStyle/>
                    <a:p>
                      <a:pPr algn="l" fontAlgn="t"/>
                      <a:r>
                        <a:rPr lang="en-US" sz="1200" b="0" i="0" u="none" strike="noStrike">
                          <a:solidFill>
                            <a:srgbClr val="000000"/>
                          </a:solidFill>
                          <a:effectLst/>
                          <a:latin typeface="Times New Roman"/>
                        </a:rPr>
                        <a:t>sulfide</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3</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conduction bands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0560">
                <a:tc>
                  <a:txBody>
                    <a:bodyPr/>
                    <a:lstStyle/>
                    <a:p>
                      <a:pPr algn="l" fontAlgn="t"/>
                      <a:r>
                        <a:rPr lang="en-US" sz="1200" b="0" i="0" u="none" strike="noStrike">
                          <a:solidFill>
                            <a:srgbClr val="000000"/>
                          </a:solidFill>
                          <a:effectLst/>
                          <a:latin typeface="Times New Roman"/>
                        </a:rPr>
                        <a:t>hydrated silicates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000000"/>
                          </a:solidFill>
                          <a:effectLst/>
                          <a:latin typeface="Times New Roman"/>
                        </a:rPr>
                        <a:t>3-3.5</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Times New Roman"/>
                        </a:rPr>
                        <a:t>vibrational processes</a:t>
                      </a: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0560">
                <a:tc gridSpan="3">
                  <a:txBody>
                    <a:bodyPr/>
                    <a:lstStyle/>
                    <a:p>
                      <a:pPr algn="l" fontAlgn="t"/>
                      <a:r>
                        <a:rPr lang="en-US" sz="1200" b="1" i="0" u="none" strike="noStrike" dirty="0">
                          <a:solidFill>
                            <a:srgbClr val="000000"/>
                          </a:solidFill>
                          <a:effectLst/>
                          <a:latin typeface="Times New Roman"/>
                        </a:rPr>
                        <a:t>anticipate wavelength of peak for water absorption </a:t>
                      </a:r>
                      <a:r>
                        <a:rPr lang="en-US" sz="1200" b="1" i="0" u="none" strike="noStrike" dirty="0" smtClean="0">
                          <a:solidFill>
                            <a:srgbClr val="000000"/>
                          </a:solidFill>
                          <a:effectLst/>
                          <a:latin typeface="Times New Roman"/>
                        </a:rPr>
                        <a:t>band to</a:t>
                      </a:r>
                      <a:r>
                        <a:rPr lang="en-US" sz="1200" b="1" i="0" u="none" strike="noStrike" baseline="0" dirty="0" smtClean="0">
                          <a:solidFill>
                            <a:srgbClr val="000000"/>
                          </a:solidFill>
                          <a:effectLst/>
                          <a:latin typeface="Times New Roman"/>
                        </a:rPr>
                        <a:t> be </a:t>
                      </a:r>
                      <a:r>
                        <a:rPr lang="en-US" sz="1200" b="1" i="0" u="none" strike="noStrike" dirty="0" smtClean="0">
                          <a:solidFill>
                            <a:srgbClr val="000000"/>
                          </a:solidFill>
                          <a:effectLst/>
                          <a:latin typeface="Times New Roman"/>
                        </a:rPr>
                        <a:t>structural&lt;bound&lt;adsorbed&lt;ice</a:t>
                      </a:r>
                      <a:endParaRPr lang="en-US" sz="1200" b="1" i="0" u="none" strike="noStrike" dirty="0">
                        <a:solidFill>
                          <a:srgbClr val="000000"/>
                        </a:solidFill>
                        <a:effectLst/>
                        <a:latin typeface="Times New Roman"/>
                      </a:endParaRPr>
                    </a:p>
                  </a:txBody>
                  <a:tcPr marL="7092" marR="7092" marT="70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r>
            </a:tbl>
          </a:graphicData>
        </a:graphic>
      </p:graphicFrame>
      <p:sp>
        <p:nvSpPr>
          <p:cNvPr id="6" name="TextBox 5"/>
          <p:cNvSpPr txBox="1"/>
          <p:nvPr/>
        </p:nvSpPr>
        <p:spPr>
          <a:xfrm>
            <a:off x="6833981" y="5778892"/>
            <a:ext cx="1852819" cy="830997"/>
          </a:xfrm>
          <a:prstGeom prst="rect">
            <a:avLst/>
          </a:prstGeom>
          <a:solidFill>
            <a:srgbClr val="FFFF00"/>
          </a:solidFill>
        </p:spPr>
        <p:txBody>
          <a:bodyPr wrap="square" rtlCol="0">
            <a:spAutoFit/>
          </a:bodyPr>
          <a:lstStyle/>
          <a:p>
            <a:r>
              <a:rPr lang="en-US" sz="1600" dirty="0" smtClean="0"/>
              <a:t>Yellow = water-related features in the 3 micron region</a:t>
            </a:r>
            <a:endParaRPr lang="en-US" sz="1600" dirty="0"/>
          </a:p>
        </p:txBody>
      </p:sp>
      <p:grpSp>
        <p:nvGrpSpPr>
          <p:cNvPr id="7" name="Group 6"/>
          <p:cNvGrpSpPr/>
          <p:nvPr/>
        </p:nvGrpSpPr>
        <p:grpSpPr>
          <a:xfrm>
            <a:off x="5464681" y="577374"/>
            <a:ext cx="3562604" cy="5041778"/>
            <a:chOff x="0" y="-110052"/>
            <a:chExt cx="2781300" cy="4279497"/>
          </a:xfrm>
          <a:extLst>
            <a:ext uri="{0CCBE362-F206-4b92-989A-16890622DB6E}">
              <ma14:wrappingTextBoxFlag xmlns:ma14="http://schemas.microsoft.com/office/mac/drawingml/2011/main"/>
            </a:ext>
          </a:extLst>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0052"/>
              <a:ext cx="2781300" cy="2971800"/>
            </a:xfrm>
            <a:prstGeom prst="rect">
              <a:avLst/>
            </a:prstGeom>
            <a:noFill/>
            <a:ln>
              <a:solidFill>
                <a:schemeClr val="tx1"/>
              </a:solidFill>
            </a:ln>
            <a:extLst>
              <a:ext uri="{FAA26D3D-D897-4be2-8F04-BA451C77F1D7}">
                <ma14:placeholderFlag xmlns:ma14="http://schemas.microsoft.com/office/mac/drawingml/2011/main"/>
              </a:ext>
            </a:extLst>
          </p:spPr>
        </p:pic>
        <p:sp>
          <p:nvSpPr>
            <p:cNvPr id="9" name="Text Box 15"/>
            <p:cNvSpPr txBox="1"/>
            <p:nvPr/>
          </p:nvSpPr>
          <p:spPr>
            <a:xfrm>
              <a:off x="0" y="2971800"/>
              <a:ext cx="2781300" cy="1197645"/>
            </a:xfrm>
            <a:prstGeom prst="rect">
              <a:avLst/>
            </a:prstGeom>
            <a:solidFill>
              <a:schemeClr val="bg1"/>
            </a:solidFill>
            <a:ln>
              <a:solidFill>
                <a:schemeClr val="tx1"/>
              </a:solidFill>
            </a:ln>
            <a:effectLst/>
            <a:extLst>
              <a:ext uri="{C572A759-6A51-4108-AA02-DFA0A04FC94B}">
                <ma14:wrappingTextBoxFlag xmlns:ma14="http://schemas.microsoft.com/office/mac/drawingml/2011/main"/>
              </a:ext>
            </a:extLst>
          </p:spPr>
          <p:txBody>
            <a:bodyPr rot="0" spcFirstLastPara="0" vert="horz" wrap="square" lIns="0" tIns="0" rIns="0" bIns="0" numCol="1" spcCol="0" rtlCol="0" fromWordArt="0" anchor="t" anchorCtr="0" forceAA="0" compatLnSpc="1">
              <a:prstTxWarp prst="textNoShape">
                <a:avLst/>
              </a:prstTxWarp>
              <a:noAutofit/>
            </a:bodyPr>
            <a:lstStyle/>
            <a:p>
              <a:pPr algn="just">
                <a:spcAft>
                  <a:spcPts val="1000"/>
                </a:spcAft>
              </a:pPr>
              <a:r>
                <a:rPr lang="en-US" dirty="0" smtClean="0">
                  <a:solidFill>
                    <a:srgbClr val="000000"/>
                  </a:solidFill>
                  <a:latin typeface="Times New Roman"/>
                  <a:ea typeface="Calibri"/>
                  <a:cs typeface="Times New Roman"/>
                </a:rPr>
                <a:t>Ice Cube</a:t>
              </a:r>
              <a:r>
                <a:rPr lang="en-US" b="0" dirty="0" smtClean="0">
                  <a:solidFill>
                    <a:srgbClr val="000000"/>
                  </a:solidFill>
                  <a:effectLst/>
                  <a:latin typeface="Times New Roman"/>
                  <a:ea typeface="Calibri"/>
                  <a:cs typeface="Times New Roman"/>
                </a:rPr>
                <a:t> </a:t>
              </a:r>
              <a:r>
                <a:rPr lang="en-US" b="0" dirty="0">
                  <a:solidFill>
                    <a:srgbClr val="000000"/>
                  </a:solidFill>
                  <a:effectLst/>
                  <a:latin typeface="Times New Roman"/>
                  <a:ea typeface="Calibri"/>
                  <a:cs typeface="Times New Roman"/>
                </a:rPr>
                <a:t>measurements </a:t>
              </a:r>
              <a:r>
                <a:rPr lang="en-US" dirty="0" smtClean="0">
                  <a:solidFill>
                    <a:srgbClr val="000000"/>
                  </a:solidFill>
                  <a:latin typeface="Times New Roman"/>
                  <a:ea typeface="Calibri"/>
                  <a:cs typeface="Times New Roman"/>
                </a:rPr>
                <a:t>will</a:t>
              </a:r>
              <a:r>
                <a:rPr lang="en-US" b="0" dirty="0" smtClean="0">
                  <a:solidFill>
                    <a:srgbClr val="000000"/>
                  </a:solidFill>
                  <a:effectLst/>
                  <a:latin typeface="Times New Roman"/>
                  <a:ea typeface="Calibri"/>
                  <a:cs typeface="Times New Roman"/>
                </a:rPr>
                <a:t> encompass </a:t>
              </a:r>
              <a:r>
                <a:rPr lang="en-US" b="0" dirty="0">
                  <a:solidFill>
                    <a:srgbClr val="000000"/>
                  </a:solidFill>
                  <a:effectLst/>
                  <a:latin typeface="Times New Roman"/>
                  <a:ea typeface="Calibri"/>
                  <a:cs typeface="Times New Roman"/>
                </a:rPr>
                <a:t>the broad 3 um band to distinguish overlapping OH, water, and ice features</a:t>
              </a:r>
              <a:r>
                <a:rPr lang="en-US" b="0" dirty="0" smtClean="0">
                  <a:solidFill>
                    <a:srgbClr val="000000"/>
                  </a:solidFill>
                  <a:effectLst/>
                  <a:latin typeface="Times New Roman"/>
                  <a:ea typeface="Calibri"/>
                  <a:cs typeface="Times New Roman"/>
                </a:rPr>
                <a:t>.</a:t>
              </a:r>
              <a:r>
                <a:rPr lang="en-US" dirty="0" smtClean="0">
                  <a:solidFill>
                    <a:srgbClr val="000000"/>
                  </a:solidFill>
                  <a:latin typeface="Times New Roman"/>
                  <a:ea typeface="Calibri"/>
                  <a:cs typeface="Times New Roman"/>
                </a:rPr>
                <a:t> Will have near 10 nm resolution in this band</a:t>
              </a:r>
              <a:endParaRPr lang="en-US" b="0" dirty="0" smtClean="0">
                <a:solidFill>
                  <a:srgbClr val="000000"/>
                </a:solidFill>
                <a:effectLst/>
                <a:latin typeface="Times New Roman"/>
                <a:ea typeface="Calibri"/>
                <a:cs typeface="Times New Roman"/>
              </a:endParaRPr>
            </a:p>
          </p:txBody>
        </p:sp>
      </p:grpSp>
    </p:spTree>
    <p:extLst>
      <p:ext uri="{BB962C8B-B14F-4D97-AF65-F5344CB8AC3E}">
        <p14:creationId xmlns:p14="http://schemas.microsoft.com/office/powerpoint/2010/main" val="2454917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679886355"/>
              </p:ext>
            </p:extLst>
          </p:nvPr>
        </p:nvGraphicFramePr>
        <p:xfrm>
          <a:off x="330200" y="144431"/>
          <a:ext cx="8494888" cy="5953759"/>
        </p:xfrm>
        <a:graphic>
          <a:graphicData uri="http://schemas.openxmlformats.org/drawingml/2006/table">
            <a:tbl>
              <a:tblPr firstRow="1" bandRow="1">
                <a:tableStyleId>{5940675A-B579-460E-94D1-54222C63F5DA}</a:tableStyleId>
              </a:tblPr>
              <a:tblGrid>
                <a:gridCol w="1832096"/>
                <a:gridCol w="3970053"/>
                <a:gridCol w="2692739"/>
              </a:tblGrid>
              <a:tr h="370840">
                <a:tc grid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smtClean="0">
                          <a:effectLst/>
                          <a:latin typeface="Times New Roman"/>
                          <a:cs typeface="Times New Roman"/>
                        </a:rPr>
                        <a:t>Influences on Measurable Signal at</a:t>
                      </a:r>
                      <a:r>
                        <a:rPr lang="en-US" sz="1800" b="1" baseline="0" dirty="0" smtClean="0">
                          <a:effectLst/>
                          <a:latin typeface="Times New Roman"/>
                          <a:cs typeface="Times New Roman"/>
                        </a:rPr>
                        <a:t> Volatile Bands</a:t>
                      </a:r>
                      <a:endParaRPr lang="en-US" sz="1800" b="1" dirty="0">
                        <a:latin typeface="Times New Roman"/>
                        <a:cs typeface="Times New Roman"/>
                      </a:endParaRPr>
                    </a:p>
                  </a:txBody>
                  <a:tcPr>
                    <a:solidFill>
                      <a:srgbClr val="FFFFFF"/>
                    </a:solidFill>
                  </a:tcPr>
                </a:tc>
                <a:tc hMerge="1">
                  <a:txBody>
                    <a:bodyPr/>
                    <a:lstStyle/>
                    <a:p>
                      <a:endParaRPr lang="en-US" dirty="0"/>
                    </a:p>
                  </a:txBody>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800" b="1" dirty="0">
                        <a:latin typeface="Times New Roman"/>
                        <a:cs typeface="Times New Roman"/>
                      </a:endParaRPr>
                    </a:p>
                  </a:txBody>
                  <a:tcPr>
                    <a:solidFill>
                      <a:srgbClr val="FFFFFF"/>
                    </a:solidFill>
                  </a:tcPr>
                </a:tc>
              </a:tr>
              <a:tr h="370840">
                <a:tc>
                  <a:txBody>
                    <a:bodyPr/>
                    <a:lstStyle/>
                    <a:p>
                      <a:pPr marL="0" marR="0">
                        <a:spcBef>
                          <a:spcPts val="0"/>
                        </a:spcBef>
                        <a:spcAft>
                          <a:spcPts val="0"/>
                        </a:spcAft>
                      </a:pPr>
                      <a:r>
                        <a:rPr lang="en-US" sz="1800" b="1" dirty="0">
                          <a:effectLst/>
                          <a:latin typeface="Times New Roman"/>
                          <a:cs typeface="Times New Roman"/>
                        </a:rPr>
                        <a:t>Influences</a:t>
                      </a:r>
                      <a:endParaRPr lang="en-US" sz="1800" b="1" dirty="0">
                        <a:effectLst/>
                        <a:latin typeface="Times New Roman"/>
                        <a:ea typeface="ＭＳ 明朝"/>
                        <a:cs typeface="Times New Roman"/>
                      </a:endParaRPr>
                    </a:p>
                  </a:txBody>
                  <a:tcPr marL="18415" marR="18415" marT="0" marB="0">
                    <a:solidFill>
                      <a:srgbClr val="FFFFFF"/>
                    </a:solidFill>
                  </a:tcPr>
                </a:tc>
                <a:tc>
                  <a:txBody>
                    <a:bodyPr/>
                    <a:lstStyle/>
                    <a:p>
                      <a:pPr marL="0" marR="0">
                        <a:spcBef>
                          <a:spcPts val="0"/>
                        </a:spcBef>
                        <a:spcAft>
                          <a:spcPts val="0"/>
                        </a:spcAft>
                      </a:pPr>
                      <a:r>
                        <a:rPr lang="en-US" sz="1800" b="1" dirty="0">
                          <a:effectLst/>
                          <a:latin typeface="Times New Roman"/>
                          <a:cs typeface="Times New Roman"/>
                        </a:rPr>
                        <a:t>Effect</a:t>
                      </a:r>
                      <a:endParaRPr lang="en-US" sz="1800" b="1" dirty="0">
                        <a:effectLst/>
                        <a:latin typeface="Times New Roman"/>
                        <a:ea typeface="ＭＳ 明朝"/>
                        <a:cs typeface="Times New Roman"/>
                      </a:endParaRPr>
                    </a:p>
                  </a:txBody>
                  <a:tcPr marL="18415" marR="18415" marT="0" marB="0">
                    <a:solidFill>
                      <a:srgbClr val="FFFFFF"/>
                    </a:solidFill>
                  </a:tcPr>
                </a:tc>
                <a:tc>
                  <a:txBody>
                    <a:bodyPr/>
                    <a:lstStyle/>
                    <a:p>
                      <a:pPr marL="0" marR="0">
                        <a:spcBef>
                          <a:spcPts val="0"/>
                        </a:spcBef>
                        <a:spcAft>
                          <a:spcPts val="0"/>
                        </a:spcAft>
                      </a:pPr>
                      <a:r>
                        <a:rPr lang="en-US" sz="1800" b="1" dirty="0" smtClean="0">
                          <a:effectLst/>
                          <a:latin typeface="Times New Roman"/>
                          <a:ea typeface="ＭＳ 明朝"/>
                          <a:cs typeface="Times New Roman"/>
                        </a:rPr>
                        <a:t>Source of Data</a:t>
                      </a:r>
                      <a:endParaRPr lang="en-US" sz="1800" b="1" dirty="0">
                        <a:effectLst/>
                        <a:latin typeface="Times New Roman"/>
                        <a:ea typeface="ＭＳ 明朝"/>
                        <a:cs typeface="Times New Roman"/>
                      </a:endParaRPr>
                    </a:p>
                  </a:txBody>
                  <a:tcPr marL="18415" marR="18415" marT="0" marB="0">
                    <a:solidFill>
                      <a:srgbClr val="FFFFFF"/>
                    </a:solidFill>
                  </a:tcPr>
                </a:tc>
              </a:tr>
              <a:tr h="370840">
                <a:tc>
                  <a:txBody>
                    <a:bodyPr/>
                    <a:lstStyle/>
                    <a:p>
                      <a:pPr marL="0" marR="0">
                        <a:spcBef>
                          <a:spcPts val="0"/>
                        </a:spcBef>
                        <a:spcAft>
                          <a:spcPts val="0"/>
                        </a:spcAft>
                      </a:pPr>
                      <a:r>
                        <a:rPr lang="en-US" sz="1800" dirty="0">
                          <a:effectLst/>
                          <a:latin typeface="Times New Roman"/>
                          <a:cs typeface="Times New Roman"/>
                        </a:rPr>
                        <a:t>Time of day</a:t>
                      </a:r>
                      <a:endParaRPr lang="en-US" sz="1800" dirty="0">
                        <a:effectLst/>
                        <a:latin typeface="Times New Roman"/>
                        <a:ea typeface="ＭＳ 明朝"/>
                        <a:cs typeface="Times New Roman"/>
                      </a:endParaRPr>
                    </a:p>
                  </a:txBody>
                  <a:tcPr marL="18415" marR="18415" marT="0" marB="0">
                    <a:solidFill>
                      <a:srgbClr val="FFFF00"/>
                    </a:solidFill>
                  </a:tcPr>
                </a:tc>
                <a:tc>
                  <a:txBody>
                    <a:bodyPr/>
                    <a:lstStyle/>
                    <a:p>
                      <a:pPr marL="0" marR="0">
                        <a:spcBef>
                          <a:spcPts val="0"/>
                        </a:spcBef>
                        <a:spcAft>
                          <a:spcPts val="0"/>
                        </a:spcAft>
                      </a:pPr>
                      <a:r>
                        <a:rPr lang="en-US" sz="1800" dirty="0">
                          <a:effectLst/>
                          <a:latin typeface="Times New Roman"/>
                          <a:cs typeface="Times New Roman"/>
                        </a:rPr>
                        <a:t>hydroxyl, water production/release as function of temperature, solar exposure</a:t>
                      </a:r>
                      <a:endParaRPr lang="en-US" sz="1800" dirty="0">
                        <a:effectLst/>
                        <a:latin typeface="Times New Roman"/>
                        <a:ea typeface="ＭＳ 明朝"/>
                        <a:cs typeface="Times New Roman"/>
                      </a:endParaRPr>
                    </a:p>
                  </a:txBody>
                  <a:tcPr marL="18415" marR="18415" marT="0" marB="0">
                    <a:solidFill>
                      <a:srgbClr val="FFFF00"/>
                    </a:solidFill>
                  </a:tcPr>
                </a:tc>
                <a:tc>
                  <a:txBody>
                    <a:bodyPr/>
                    <a:lstStyle/>
                    <a:p>
                      <a:pPr marL="0" marR="0">
                        <a:spcBef>
                          <a:spcPts val="0"/>
                        </a:spcBef>
                        <a:spcAft>
                          <a:spcPts val="0"/>
                        </a:spcAft>
                      </a:pPr>
                      <a:r>
                        <a:rPr lang="en-US" sz="1800" dirty="0" smtClean="0">
                          <a:effectLst/>
                          <a:latin typeface="Times New Roman"/>
                          <a:ea typeface="ＭＳ 明朝"/>
                          <a:cs typeface="Times New Roman"/>
                        </a:rPr>
                        <a:t>Lunar Ice Cube</a:t>
                      </a:r>
                      <a:endParaRPr lang="en-US" sz="1800" dirty="0">
                        <a:effectLst/>
                        <a:latin typeface="Times New Roman"/>
                        <a:ea typeface="ＭＳ 明朝"/>
                        <a:cs typeface="Times New Roman"/>
                      </a:endParaRPr>
                    </a:p>
                  </a:txBody>
                  <a:tcPr marL="18415" marR="18415" marT="0" marB="0">
                    <a:solidFill>
                      <a:srgbClr val="FFFF00"/>
                    </a:solidFill>
                  </a:tcPr>
                </a:tc>
              </a:tr>
              <a:tr h="370840">
                <a:tc>
                  <a:txBody>
                    <a:bodyPr/>
                    <a:lstStyle/>
                    <a:p>
                      <a:pPr marL="0" marR="0">
                        <a:spcBef>
                          <a:spcPts val="0"/>
                        </a:spcBef>
                        <a:spcAft>
                          <a:spcPts val="0"/>
                        </a:spcAft>
                      </a:pPr>
                      <a:r>
                        <a:rPr lang="en-US" sz="1800" dirty="0">
                          <a:effectLst/>
                          <a:latin typeface="Times New Roman"/>
                          <a:cs typeface="Times New Roman"/>
                        </a:rPr>
                        <a:t>Latitude</a:t>
                      </a:r>
                      <a:endParaRPr lang="en-US" sz="1800" dirty="0">
                        <a:effectLst/>
                        <a:latin typeface="Times New Roman"/>
                        <a:ea typeface="ＭＳ 明朝"/>
                        <a:cs typeface="Times New Roman"/>
                      </a:endParaRPr>
                    </a:p>
                  </a:txBody>
                  <a:tcPr marL="18415" marR="18415" marT="0" marB="0">
                    <a:solidFill>
                      <a:srgbClr val="FFFF00"/>
                    </a:solidFill>
                  </a:tcPr>
                </a:tc>
                <a:tc>
                  <a:txBody>
                    <a:bodyPr/>
                    <a:lstStyle/>
                    <a:p>
                      <a:pPr marL="0" marR="0">
                        <a:spcBef>
                          <a:spcPts val="0"/>
                        </a:spcBef>
                        <a:spcAft>
                          <a:spcPts val="0"/>
                        </a:spcAft>
                      </a:pPr>
                      <a:r>
                        <a:rPr lang="en-US" sz="1800" dirty="0" smtClean="0">
                          <a:effectLst/>
                          <a:latin typeface="Times New Roman"/>
                          <a:cs typeface="Times New Roman"/>
                        </a:rPr>
                        <a:t>function</a:t>
                      </a:r>
                      <a:r>
                        <a:rPr lang="en-US" sz="1800" baseline="0" dirty="0" smtClean="0">
                          <a:effectLst/>
                          <a:latin typeface="Times New Roman"/>
                          <a:cs typeface="Times New Roman"/>
                        </a:rPr>
                        <a:t> of temperature, solar exposure, rougher topography/shadowing near poles</a:t>
                      </a:r>
                      <a:endParaRPr lang="en-US" sz="1800" dirty="0">
                        <a:effectLst/>
                        <a:latin typeface="Times New Roman"/>
                        <a:ea typeface="ＭＳ 明朝"/>
                        <a:cs typeface="Times New Roman"/>
                      </a:endParaRPr>
                    </a:p>
                  </a:txBody>
                  <a:tcPr marL="18415" marR="18415" marT="0" marB="0">
                    <a:solidFill>
                      <a:srgbClr val="FFFF00"/>
                    </a:solidFill>
                  </a:tcPr>
                </a:tc>
                <a:tc>
                  <a:txBody>
                    <a:bodyPr/>
                    <a:lstStyle/>
                    <a:p>
                      <a:pPr marL="0" marR="0">
                        <a:spcBef>
                          <a:spcPts val="0"/>
                        </a:spcBef>
                        <a:spcAft>
                          <a:spcPts val="0"/>
                        </a:spcAft>
                      </a:pPr>
                      <a:r>
                        <a:rPr lang="en-US" sz="1800" dirty="0" smtClean="0">
                          <a:effectLst/>
                          <a:latin typeface="Times New Roman"/>
                          <a:ea typeface="ＭＳ 明朝"/>
                          <a:cs typeface="Times New Roman"/>
                        </a:rPr>
                        <a:t>Lunar Ice Cube, Lunar Flashlight, LunaH Map</a:t>
                      </a:r>
                      <a:endParaRPr lang="en-US" sz="1800" dirty="0">
                        <a:effectLst/>
                        <a:latin typeface="Times New Roman"/>
                        <a:ea typeface="ＭＳ 明朝"/>
                        <a:cs typeface="Times New Roman"/>
                      </a:endParaRPr>
                    </a:p>
                  </a:txBody>
                  <a:tcPr marL="18415" marR="18415" marT="0" marB="0">
                    <a:solidFill>
                      <a:srgbClr val="FFFF00"/>
                    </a:solidFill>
                  </a:tcPr>
                </a:tc>
              </a:tr>
              <a:tr h="370840">
                <a:tc>
                  <a:txBody>
                    <a:bodyPr/>
                    <a:lstStyle/>
                    <a:p>
                      <a:pPr marL="0" marR="0">
                        <a:spcBef>
                          <a:spcPts val="0"/>
                        </a:spcBef>
                        <a:spcAft>
                          <a:spcPts val="0"/>
                        </a:spcAft>
                      </a:pPr>
                      <a:r>
                        <a:rPr lang="en-US" sz="1800" dirty="0">
                          <a:effectLst/>
                          <a:latin typeface="Times New Roman"/>
                          <a:cs typeface="Times New Roman"/>
                        </a:rPr>
                        <a:t>Solar output</a:t>
                      </a:r>
                      <a:endParaRPr lang="en-US" sz="1800" dirty="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a:effectLst/>
                          <a:latin typeface="Times New Roman"/>
                          <a:cs typeface="Times New Roman"/>
                        </a:rPr>
                        <a:t>transient variations induced by solar output or events</a:t>
                      </a:r>
                      <a:endParaRPr lang="en-US" sz="1800" dirty="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smtClean="0">
                          <a:effectLst/>
                          <a:latin typeface="Times New Roman"/>
                          <a:ea typeface="ＭＳ 明朝"/>
                          <a:cs typeface="Times New Roman"/>
                        </a:rPr>
                        <a:t>LunaH Map</a:t>
                      </a:r>
                      <a:endParaRPr lang="en-US" sz="1800" dirty="0">
                        <a:effectLst/>
                        <a:latin typeface="Times New Roman"/>
                        <a:ea typeface="ＭＳ 明朝"/>
                        <a:cs typeface="Times New Roman"/>
                      </a:endParaRPr>
                    </a:p>
                  </a:txBody>
                  <a:tcPr marL="18415" marR="18415" marT="0" marB="0">
                    <a:solidFill>
                      <a:schemeClr val="bg1"/>
                    </a:solidFill>
                  </a:tcPr>
                </a:tc>
              </a:tr>
              <a:tr h="370840">
                <a:tc>
                  <a:txBody>
                    <a:bodyPr/>
                    <a:lstStyle/>
                    <a:p>
                      <a:pPr marL="0" marR="0">
                        <a:spcBef>
                          <a:spcPts val="0"/>
                        </a:spcBef>
                        <a:spcAft>
                          <a:spcPts val="0"/>
                        </a:spcAft>
                      </a:pPr>
                      <a:r>
                        <a:rPr lang="en-US" sz="1800" dirty="0">
                          <a:effectLst/>
                          <a:latin typeface="Times New Roman"/>
                          <a:cs typeface="Times New Roman"/>
                        </a:rPr>
                        <a:t>regolith composition</a:t>
                      </a:r>
                      <a:endParaRPr lang="en-US" sz="1800" dirty="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a:effectLst/>
                          <a:latin typeface="Times New Roman"/>
                          <a:cs typeface="Times New Roman"/>
                        </a:rPr>
                        <a:t>variation in availability of OH, </a:t>
                      </a:r>
                      <a:r>
                        <a:rPr lang="en-US" sz="1800" dirty="0" err="1">
                          <a:effectLst/>
                          <a:latin typeface="Times New Roman"/>
                          <a:cs typeface="Times New Roman"/>
                        </a:rPr>
                        <a:t>FeO</a:t>
                      </a:r>
                      <a:endParaRPr lang="en-US" sz="1800" dirty="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smtClean="0">
                          <a:effectLst/>
                          <a:latin typeface="Times New Roman"/>
                          <a:ea typeface="ＭＳ 明朝"/>
                          <a:cs typeface="Times New Roman"/>
                        </a:rPr>
                        <a:t>M3, </a:t>
                      </a:r>
                      <a:r>
                        <a:rPr lang="en-US" sz="1800" dirty="0" err="1" smtClean="0">
                          <a:effectLst/>
                          <a:latin typeface="Times New Roman"/>
                          <a:ea typeface="ＭＳ 明朝"/>
                          <a:cs typeface="Times New Roman"/>
                        </a:rPr>
                        <a:t>Kaguya</a:t>
                      </a:r>
                      <a:endParaRPr lang="en-US" sz="1800" dirty="0">
                        <a:effectLst/>
                        <a:latin typeface="Times New Roman"/>
                        <a:ea typeface="ＭＳ 明朝"/>
                        <a:cs typeface="Times New Roman"/>
                      </a:endParaRPr>
                    </a:p>
                  </a:txBody>
                  <a:tcPr marL="18415" marR="18415" marT="0" marB="0">
                    <a:solidFill>
                      <a:schemeClr val="bg1"/>
                    </a:solidFill>
                  </a:tcPr>
                </a:tc>
              </a:tr>
              <a:tr h="370840">
                <a:tc>
                  <a:txBody>
                    <a:bodyPr/>
                    <a:lstStyle/>
                    <a:p>
                      <a:pPr marL="0" marR="0">
                        <a:spcBef>
                          <a:spcPts val="0"/>
                        </a:spcBef>
                        <a:spcAft>
                          <a:spcPts val="0"/>
                        </a:spcAft>
                      </a:pPr>
                      <a:r>
                        <a:rPr lang="en-US" sz="1800" dirty="0" smtClean="0">
                          <a:effectLst/>
                          <a:latin typeface="Times New Roman"/>
                          <a:cs typeface="Times New Roman"/>
                        </a:rPr>
                        <a:t>shadowing (slope orientation)</a:t>
                      </a:r>
                      <a:endParaRPr lang="en-US" sz="1800" dirty="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a:effectLst/>
                          <a:latin typeface="Times New Roman"/>
                          <a:cs typeface="Times New Roman"/>
                        </a:rPr>
                        <a:t>minimal or irregular illumination, lower temperature, potential cold trap</a:t>
                      </a:r>
                      <a:endParaRPr lang="en-US" sz="1800" dirty="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smtClean="0">
                          <a:effectLst/>
                          <a:latin typeface="Times New Roman"/>
                          <a:ea typeface="ＭＳ 明朝"/>
                          <a:cs typeface="Times New Roman"/>
                        </a:rPr>
                        <a:t>LOLA, LEND, Lunar</a:t>
                      </a:r>
                      <a:r>
                        <a:rPr lang="en-US" sz="1800" baseline="0" dirty="0" smtClean="0">
                          <a:effectLst/>
                          <a:latin typeface="Times New Roman"/>
                          <a:ea typeface="ＭＳ 明朝"/>
                          <a:cs typeface="Times New Roman"/>
                        </a:rPr>
                        <a:t> Flashlight, LunaH Map</a:t>
                      </a:r>
                      <a:endParaRPr lang="en-US" sz="1800" dirty="0">
                        <a:effectLst/>
                        <a:latin typeface="Times New Roman"/>
                        <a:ea typeface="ＭＳ 明朝"/>
                        <a:cs typeface="Times New Roman"/>
                      </a:endParaRPr>
                    </a:p>
                  </a:txBody>
                  <a:tcPr marL="18415" marR="18415" marT="0" marB="0">
                    <a:solidFill>
                      <a:schemeClr val="bg1"/>
                    </a:solidFill>
                  </a:tcPr>
                </a:tc>
              </a:tr>
              <a:tr h="370840">
                <a:tc>
                  <a:txBody>
                    <a:bodyPr/>
                    <a:lstStyle/>
                    <a:p>
                      <a:pPr marL="0" marR="0">
                        <a:spcBef>
                          <a:spcPts val="0"/>
                        </a:spcBef>
                        <a:spcAft>
                          <a:spcPts val="0"/>
                        </a:spcAft>
                      </a:pPr>
                      <a:r>
                        <a:rPr lang="en-US" sz="1800">
                          <a:effectLst/>
                          <a:latin typeface="Times New Roman"/>
                          <a:cs typeface="Times New Roman"/>
                        </a:rPr>
                        <a:t>regolith maturity</a:t>
                      </a:r>
                      <a:endParaRPr lang="en-US" sz="180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a:effectLst/>
                          <a:latin typeface="Times New Roman"/>
                          <a:cs typeface="Times New Roman"/>
                        </a:rPr>
                        <a:t>variation in extent of space weathering induced reduction by hydrogen</a:t>
                      </a:r>
                      <a:endParaRPr lang="en-US" sz="1800" dirty="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smtClean="0">
                          <a:effectLst/>
                          <a:latin typeface="Times New Roman"/>
                          <a:ea typeface="ＭＳ 明朝"/>
                          <a:cs typeface="Times New Roman"/>
                        </a:rPr>
                        <a:t>M3</a:t>
                      </a:r>
                      <a:endParaRPr lang="en-US" sz="1800" dirty="0">
                        <a:effectLst/>
                        <a:latin typeface="Times New Roman"/>
                        <a:ea typeface="ＭＳ 明朝"/>
                        <a:cs typeface="Times New Roman"/>
                      </a:endParaRPr>
                    </a:p>
                  </a:txBody>
                  <a:tcPr marL="18415" marR="18415" marT="0" marB="0">
                    <a:solidFill>
                      <a:schemeClr val="bg1"/>
                    </a:solidFill>
                  </a:tcPr>
                </a:tc>
              </a:tr>
              <a:tr h="370840">
                <a:tc>
                  <a:txBody>
                    <a:bodyPr/>
                    <a:lstStyle/>
                    <a:p>
                      <a:pPr marL="0" marR="0">
                        <a:spcBef>
                          <a:spcPts val="0"/>
                        </a:spcBef>
                        <a:spcAft>
                          <a:spcPts val="0"/>
                        </a:spcAft>
                      </a:pPr>
                      <a:r>
                        <a:rPr lang="en-US" sz="1800" dirty="0">
                          <a:effectLst/>
                          <a:latin typeface="Times New Roman"/>
                          <a:cs typeface="Times New Roman"/>
                        </a:rPr>
                        <a:t>feature type (impact or volcanic construct)</a:t>
                      </a:r>
                      <a:endParaRPr lang="en-US" sz="1800" dirty="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a:effectLst/>
                          <a:latin typeface="Times New Roman"/>
                          <a:cs typeface="Times New Roman"/>
                        </a:rPr>
                        <a:t>geomorphology induced cold trapping or internal volatile release</a:t>
                      </a:r>
                      <a:endParaRPr lang="en-US" sz="1800" dirty="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smtClean="0">
                          <a:effectLst/>
                          <a:latin typeface="Times New Roman"/>
                          <a:ea typeface="ＭＳ 明朝"/>
                          <a:cs typeface="Times New Roman"/>
                        </a:rPr>
                        <a:t>Lunar Geology Maps</a:t>
                      </a:r>
                      <a:endParaRPr lang="en-US" sz="1800" dirty="0">
                        <a:effectLst/>
                        <a:latin typeface="Times New Roman"/>
                        <a:ea typeface="ＭＳ 明朝"/>
                        <a:cs typeface="Times New Roman"/>
                      </a:endParaRPr>
                    </a:p>
                  </a:txBody>
                  <a:tcPr marL="18415" marR="18415" marT="0" marB="0">
                    <a:solidFill>
                      <a:schemeClr val="bg1"/>
                    </a:solidFill>
                  </a:tcPr>
                </a:tc>
              </a:tr>
              <a:tr h="370840">
                <a:tc>
                  <a:txBody>
                    <a:bodyPr/>
                    <a:lstStyle/>
                    <a:p>
                      <a:pPr marL="0" marR="0">
                        <a:spcBef>
                          <a:spcPts val="0"/>
                        </a:spcBef>
                        <a:spcAft>
                          <a:spcPts val="0"/>
                        </a:spcAft>
                      </a:pPr>
                      <a:r>
                        <a:rPr lang="en-US" sz="1800" dirty="0" smtClean="0">
                          <a:effectLst/>
                          <a:latin typeface="Times New Roman"/>
                          <a:cs typeface="Times New Roman"/>
                        </a:rPr>
                        <a:t>age</a:t>
                      </a:r>
                      <a:endParaRPr lang="en-US" sz="1800" dirty="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a:effectLst/>
                          <a:latin typeface="Times New Roman"/>
                          <a:cs typeface="Times New Roman"/>
                        </a:rPr>
                        <a:t>age-induced structural degradation reduces influence of </a:t>
                      </a:r>
                      <a:r>
                        <a:rPr lang="en-US" sz="1800" dirty="0" smtClean="0">
                          <a:effectLst/>
                          <a:latin typeface="Times New Roman"/>
                          <a:cs typeface="Times New Roman"/>
                        </a:rPr>
                        <a:t>shadowing</a:t>
                      </a:r>
                      <a:endParaRPr lang="en-US" sz="1800" dirty="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smtClean="0">
                          <a:effectLst/>
                          <a:latin typeface="Times New Roman"/>
                          <a:ea typeface="ＭＳ 明朝"/>
                          <a:cs typeface="Times New Roman"/>
                        </a:rPr>
                        <a:t>Lunar Geology Maps</a:t>
                      </a:r>
                      <a:endParaRPr lang="en-US" sz="1800" dirty="0">
                        <a:effectLst/>
                        <a:latin typeface="Times New Roman"/>
                        <a:ea typeface="ＭＳ 明朝"/>
                        <a:cs typeface="Times New Roman"/>
                      </a:endParaRPr>
                    </a:p>
                  </a:txBody>
                  <a:tcPr marL="18415" marR="18415" marT="0" marB="0">
                    <a:solidFill>
                      <a:schemeClr val="bg1"/>
                    </a:solidFill>
                  </a:tcPr>
                </a:tc>
              </a:tr>
              <a:tr h="370840">
                <a:tc>
                  <a:txBody>
                    <a:bodyPr/>
                    <a:lstStyle/>
                    <a:p>
                      <a:pPr marL="0" marR="0">
                        <a:spcBef>
                          <a:spcPts val="0"/>
                        </a:spcBef>
                        <a:spcAft>
                          <a:spcPts val="0"/>
                        </a:spcAft>
                      </a:pPr>
                      <a:r>
                        <a:rPr lang="en-US" sz="1800">
                          <a:effectLst/>
                          <a:latin typeface="Times New Roman"/>
                          <a:cs typeface="Times New Roman"/>
                        </a:rPr>
                        <a:t>major terrane (highland, maria)</a:t>
                      </a:r>
                      <a:endParaRPr lang="en-US" sz="180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a:effectLst/>
                          <a:latin typeface="Times New Roman"/>
                          <a:cs typeface="Times New Roman"/>
                        </a:rPr>
                        <a:t>combined age and composition effects</a:t>
                      </a:r>
                      <a:endParaRPr lang="en-US" sz="1800" dirty="0">
                        <a:effectLst/>
                        <a:latin typeface="Times New Roman"/>
                        <a:ea typeface="ＭＳ 明朝"/>
                        <a:cs typeface="Times New Roman"/>
                      </a:endParaRPr>
                    </a:p>
                  </a:txBody>
                  <a:tcPr marL="18415" marR="18415" marT="0" marB="0">
                    <a:solidFill>
                      <a:schemeClr val="bg1"/>
                    </a:solidFill>
                  </a:tcPr>
                </a:tc>
                <a:tc>
                  <a:txBody>
                    <a:bodyPr/>
                    <a:lstStyle/>
                    <a:p>
                      <a:pPr marL="0" marR="0">
                        <a:spcBef>
                          <a:spcPts val="0"/>
                        </a:spcBef>
                        <a:spcAft>
                          <a:spcPts val="0"/>
                        </a:spcAft>
                      </a:pPr>
                      <a:r>
                        <a:rPr lang="en-US" sz="1800" dirty="0" smtClean="0">
                          <a:effectLst/>
                          <a:latin typeface="Times New Roman"/>
                          <a:ea typeface="ＭＳ 明朝"/>
                          <a:cs typeface="Times New Roman"/>
                        </a:rPr>
                        <a:t>Lunar Geology</a:t>
                      </a:r>
                      <a:r>
                        <a:rPr lang="en-US" sz="1800" baseline="0" dirty="0" smtClean="0">
                          <a:effectLst/>
                          <a:latin typeface="Times New Roman"/>
                          <a:ea typeface="ＭＳ 明朝"/>
                          <a:cs typeface="Times New Roman"/>
                        </a:rPr>
                        <a:t> Maps</a:t>
                      </a:r>
                      <a:endParaRPr lang="en-US" sz="1800" dirty="0">
                        <a:effectLst/>
                        <a:latin typeface="Times New Roman"/>
                        <a:ea typeface="ＭＳ 明朝"/>
                        <a:cs typeface="Times New Roman"/>
                      </a:endParaRPr>
                    </a:p>
                  </a:txBody>
                  <a:tcPr marL="18415" marR="18415" marT="0" marB="0">
                    <a:solidFill>
                      <a:schemeClr val="bg1"/>
                    </a:solidFill>
                  </a:tcPr>
                </a:tc>
              </a:tr>
            </a:tbl>
          </a:graphicData>
        </a:graphic>
      </p:graphicFrame>
    </p:spTree>
    <p:extLst>
      <p:ext uri="{BB962C8B-B14F-4D97-AF65-F5344CB8AC3E}">
        <p14:creationId xmlns:p14="http://schemas.microsoft.com/office/powerpoint/2010/main" val="1678348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dirty="0"/>
          </a:p>
        </p:txBody>
      </p:sp>
      <p:sp>
        <p:nvSpPr>
          <p:cNvPr id="4" name="Slide Number Placeholder 3"/>
          <p:cNvSpPr>
            <a:spLocks noGrp="1"/>
          </p:cNvSpPr>
          <p:nvPr>
            <p:ph type="sldNum" sz="quarter" idx="12"/>
          </p:nvPr>
        </p:nvSpPr>
        <p:spPr/>
        <p:txBody>
          <a:bodyPr/>
          <a:lstStyle/>
          <a:p>
            <a:fld id="{61DB02BC-888A-9449-ADDC-9153D0D66787}" type="slidenum">
              <a:rPr lang="en-US" smtClean="0"/>
              <a:t>7</a:t>
            </a:fld>
            <a:endParaRPr lang="en-US"/>
          </a:p>
        </p:txBody>
      </p:sp>
      <p:sp>
        <p:nvSpPr>
          <p:cNvPr id="7" name="TextBox 6"/>
          <p:cNvSpPr txBox="1"/>
          <p:nvPr/>
        </p:nvSpPr>
        <p:spPr>
          <a:xfrm>
            <a:off x="559208" y="151637"/>
            <a:ext cx="3848110" cy="400110"/>
          </a:xfrm>
          <a:prstGeom prst="rect">
            <a:avLst/>
          </a:prstGeom>
          <a:noFill/>
        </p:spPr>
        <p:txBody>
          <a:bodyPr wrap="square" rtlCol="0">
            <a:spAutoFit/>
          </a:bodyPr>
          <a:lstStyle/>
          <a:p>
            <a:r>
              <a:rPr lang="en-US" b="1" dirty="0" smtClean="0"/>
              <a:t>Other EM1 Mission </a:t>
            </a:r>
            <a:r>
              <a:rPr lang="en-US" sz="2000" b="1" dirty="0" err="1" smtClean="0"/>
              <a:t>Complimentarity</a:t>
            </a:r>
            <a:endParaRPr lang="en-US" sz="2000" b="1" dirty="0"/>
          </a:p>
        </p:txBody>
      </p:sp>
      <p:pic>
        <p:nvPicPr>
          <p:cNvPr id="8" name="Picture 7"/>
          <p:cNvPicPr>
            <a:picLocks noChangeAspect="1"/>
          </p:cNvPicPr>
          <p:nvPr/>
        </p:nvPicPr>
        <p:blipFill>
          <a:blip r:embed="rId2"/>
          <a:stretch>
            <a:fillRect/>
          </a:stretch>
        </p:blipFill>
        <p:spPr>
          <a:xfrm>
            <a:off x="559208" y="688089"/>
            <a:ext cx="3827247" cy="2871474"/>
          </a:xfrm>
          <a:prstGeom prst="rect">
            <a:avLst/>
          </a:prstGeom>
        </p:spPr>
      </p:pic>
      <p:pic>
        <p:nvPicPr>
          <p:cNvPr id="9" name="Picture 8"/>
          <p:cNvPicPr>
            <a:picLocks noChangeAspect="1"/>
          </p:cNvPicPr>
          <p:nvPr/>
        </p:nvPicPr>
        <p:blipFill>
          <a:blip r:embed="rId3"/>
          <a:stretch>
            <a:fillRect/>
          </a:stretch>
        </p:blipFill>
        <p:spPr>
          <a:xfrm>
            <a:off x="4700902" y="688089"/>
            <a:ext cx="3557274" cy="3135889"/>
          </a:xfrm>
          <a:prstGeom prst="rect">
            <a:avLst/>
          </a:prstGeom>
        </p:spPr>
      </p:pic>
      <p:sp>
        <p:nvSpPr>
          <p:cNvPr id="5" name="TextBox 4"/>
          <p:cNvSpPr txBox="1"/>
          <p:nvPr/>
        </p:nvSpPr>
        <p:spPr>
          <a:xfrm>
            <a:off x="559208" y="3840697"/>
            <a:ext cx="8127592" cy="2862323"/>
          </a:xfrm>
          <a:prstGeom prst="rect">
            <a:avLst/>
          </a:prstGeom>
          <a:solidFill>
            <a:schemeClr val="bg1">
              <a:alpha val="50000"/>
            </a:schemeClr>
          </a:solidFill>
        </p:spPr>
        <p:txBody>
          <a:bodyPr wrap="square" rtlCol="0">
            <a:spAutoFit/>
          </a:bodyPr>
          <a:lstStyle/>
          <a:p>
            <a:r>
              <a:rPr lang="en-US" dirty="0" smtClean="0"/>
              <a:t>Lunar Flashlight:  Detect surface ice for PSRs polar region by measuring laser stimulated emission at several ice-associated lines.</a:t>
            </a:r>
          </a:p>
          <a:p>
            <a:endParaRPr lang="en-US" dirty="0"/>
          </a:p>
          <a:p>
            <a:r>
              <a:rPr lang="en-US" dirty="0" smtClean="0"/>
              <a:t>LunaH Map: Detect ice in top layer (tens of centimeters) of regolith for PSRs polar region by measuring decrease in neutron flux (anti-correlated with protons) using neutron spectrometer.</a:t>
            </a:r>
          </a:p>
          <a:p>
            <a:endParaRPr lang="en-US" dirty="0"/>
          </a:p>
          <a:p>
            <a:r>
              <a:rPr lang="en-US" dirty="0" smtClean="0"/>
              <a:t>Lunar IceCube: Determine water forms and components abundances as a function of time of day, latitude, and lunar regolith properties using broadband point spectrometer. </a:t>
            </a:r>
          </a:p>
        </p:txBody>
      </p:sp>
    </p:spTree>
    <p:extLst>
      <p:ext uri="{BB962C8B-B14F-4D97-AF65-F5344CB8AC3E}">
        <p14:creationId xmlns:p14="http://schemas.microsoft.com/office/powerpoint/2010/main" val="1363851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a:p>
        </p:txBody>
      </p:sp>
      <p:sp>
        <p:nvSpPr>
          <p:cNvPr id="4" name="Slide Number Placeholder 3"/>
          <p:cNvSpPr>
            <a:spLocks noGrp="1"/>
          </p:cNvSpPr>
          <p:nvPr>
            <p:ph type="sldNum" sz="quarter" idx="12"/>
          </p:nvPr>
        </p:nvSpPr>
        <p:spPr/>
        <p:txBody>
          <a:bodyPr/>
          <a:lstStyle/>
          <a:p>
            <a:fld id="{61DB02BC-888A-9449-ADDC-9153D0D66787}" type="slidenum">
              <a:rPr lang="en-US" smtClean="0"/>
              <a:t>8</a:t>
            </a:fld>
            <a:endParaRPr lang="en-US"/>
          </a:p>
        </p:txBody>
      </p:sp>
      <p:pic>
        <p:nvPicPr>
          <p:cNvPr id="5" name="Picture 4"/>
          <p:cNvPicPr>
            <a:picLocks noChangeAspect="1"/>
          </p:cNvPicPr>
          <p:nvPr/>
        </p:nvPicPr>
        <p:blipFill rotWithShape="1">
          <a:blip r:embed="rId2"/>
          <a:srcRect l="4931" t="10082" r="5224" b="12550"/>
          <a:stretch/>
        </p:blipFill>
        <p:spPr>
          <a:xfrm>
            <a:off x="1511128" y="153146"/>
            <a:ext cx="6111559" cy="40671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312891902"/>
              </p:ext>
            </p:extLst>
          </p:nvPr>
        </p:nvGraphicFramePr>
        <p:xfrm>
          <a:off x="4782773" y="4544545"/>
          <a:ext cx="3540854" cy="2016760"/>
        </p:xfrm>
        <a:graphic>
          <a:graphicData uri="http://schemas.openxmlformats.org/drawingml/2006/table">
            <a:tbl>
              <a:tblPr firstRow="1" bandRow="1">
                <a:tableStyleId>{5940675A-B579-460E-94D1-54222C63F5DA}</a:tableStyleId>
              </a:tblPr>
              <a:tblGrid>
                <a:gridCol w="1041676"/>
                <a:gridCol w="1205943"/>
                <a:gridCol w="1293235"/>
              </a:tblGrid>
              <a:tr h="172461">
                <a:tc gridSpan="3">
                  <a:txBody>
                    <a:bodyPr/>
                    <a:lstStyle/>
                    <a:p>
                      <a:r>
                        <a:rPr lang="en-US" sz="1600" dirty="0" smtClean="0"/>
                        <a:t>BIRCHES</a:t>
                      </a:r>
                      <a:r>
                        <a:rPr lang="en-US" sz="1600" baseline="0" dirty="0" smtClean="0"/>
                        <a:t> compactness</a:t>
                      </a:r>
                      <a:endParaRPr lang="en-US" sz="1600" dirty="0"/>
                    </a:p>
                  </a:txBody>
                  <a:tcPr marL="0" marR="0" marT="18288" marB="18288">
                    <a:solidFill>
                      <a:schemeClr val="bg1"/>
                    </a:solidFill>
                  </a:tcPr>
                </a:tc>
                <a:tc hMerge="1">
                  <a:txBody>
                    <a:bodyPr/>
                    <a:lstStyle/>
                    <a:p>
                      <a:endParaRPr lang="en-US" dirty="0"/>
                    </a:p>
                  </a:txBody>
                  <a:tcPr>
                    <a:solidFill>
                      <a:schemeClr val="bg1"/>
                    </a:solidFill>
                  </a:tcPr>
                </a:tc>
                <a:tc hMerge="1">
                  <a:txBody>
                    <a:bodyPr/>
                    <a:lstStyle/>
                    <a:p>
                      <a:endParaRPr lang="en-US" dirty="0"/>
                    </a:p>
                  </a:txBody>
                  <a:tcPr>
                    <a:solidFill>
                      <a:schemeClr val="bg1"/>
                    </a:solidFill>
                  </a:tcPr>
                </a:tc>
              </a:tr>
              <a:tr h="172461">
                <a:tc>
                  <a:txBody>
                    <a:bodyPr/>
                    <a:lstStyle/>
                    <a:p>
                      <a:r>
                        <a:rPr lang="en-US" sz="1600" dirty="0" smtClean="0"/>
                        <a:t>Property</a:t>
                      </a:r>
                      <a:endParaRPr lang="en-US" sz="1600" dirty="0"/>
                    </a:p>
                  </a:txBody>
                  <a:tcPr marL="0" marR="0" marT="18288" marB="18288">
                    <a:solidFill>
                      <a:schemeClr val="bg1"/>
                    </a:solidFill>
                  </a:tcPr>
                </a:tc>
                <a:tc>
                  <a:txBody>
                    <a:bodyPr/>
                    <a:lstStyle/>
                    <a:p>
                      <a:r>
                        <a:rPr lang="en-US" sz="1600" dirty="0" smtClean="0"/>
                        <a:t>Ralph</a:t>
                      </a:r>
                      <a:endParaRPr lang="en-US" sz="1600" dirty="0"/>
                    </a:p>
                  </a:txBody>
                  <a:tcPr marL="0" marR="0" marT="18288" marB="18288">
                    <a:solidFill>
                      <a:schemeClr val="bg1"/>
                    </a:solidFill>
                  </a:tcPr>
                </a:tc>
                <a:tc>
                  <a:txBody>
                    <a:bodyPr/>
                    <a:lstStyle/>
                    <a:p>
                      <a:r>
                        <a:rPr lang="en-US" sz="1600" dirty="0" smtClean="0"/>
                        <a:t>BIRCHES</a:t>
                      </a:r>
                      <a:endParaRPr lang="en-US" sz="1600" dirty="0"/>
                    </a:p>
                  </a:txBody>
                  <a:tcPr marL="0" marR="0" marT="18288" marB="18288">
                    <a:solidFill>
                      <a:schemeClr val="bg1"/>
                    </a:solidFill>
                  </a:tcPr>
                </a:tc>
              </a:tr>
              <a:tr h="0">
                <a:tc>
                  <a:txBody>
                    <a:bodyPr/>
                    <a:lstStyle/>
                    <a:p>
                      <a:r>
                        <a:rPr lang="en-US" sz="1600" dirty="0" smtClean="0"/>
                        <a:t>Mass kg</a:t>
                      </a:r>
                      <a:endParaRPr lang="en-US" sz="1600" dirty="0"/>
                    </a:p>
                  </a:txBody>
                  <a:tcPr marL="0" marR="0" marT="18288" marB="18288">
                    <a:solidFill>
                      <a:schemeClr val="bg1"/>
                    </a:solidFill>
                  </a:tcPr>
                </a:tc>
                <a:tc>
                  <a:txBody>
                    <a:bodyPr/>
                    <a:lstStyle/>
                    <a:p>
                      <a:r>
                        <a:rPr lang="en-US" sz="1600" dirty="0" smtClean="0"/>
                        <a:t>11</a:t>
                      </a:r>
                      <a:endParaRPr lang="en-US" sz="1600" dirty="0"/>
                    </a:p>
                  </a:txBody>
                  <a:tcPr marL="0" marR="0" marT="18288" marB="18288">
                    <a:solidFill>
                      <a:schemeClr val="bg1"/>
                    </a:solidFill>
                  </a:tcPr>
                </a:tc>
                <a:tc>
                  <a:txBody>
                    <a:bodyPr/>
                    <a:lstStyle/>
                    <a:p>
                      <a:r>
                        <a:rPr lang="en-US" sz="1600" dirty="0" smtClean="0"/>
                        <a:t>2.5</a:t>
                      </a:r>
                      <a:endParaRPr lang="en-US" sz="1600" dirty="0"/>
                    </a:p>
                  </a:txBody>
                  <a:tcPr marL="0" marR="0" marT="18288" marB="18288">
                    <a:solidFill>
                      <a:schemeClr val="bg1"/>
                    </a:solidFill>
                  </a:tcPr>
                </a:tc>
              </a:tr>
              <a:tr h="370840">
                <a:tc>
                  <a:txBody>
                    <a:bodyPr/>
                    <a:lstStyle/>
                    <a:p>
                      <a:r>
                        <a:rPr lang="en-US" sz="1600" dirty="0" smtClean="0"/>
                        <a:t>Power</a:t>
                      </a:r>
                      <a:r>
                        <a:rPr lang="en-US" sz="1600" baseline="0" dirty="0" smtClean="0"/>
                        <a:t> W</a:t>
                      </a:r>
                      <a:endParaRPr lang="en-US" sz="1600" dirty="0"/>
                    </a:p>
                  </a:txBody>
                  <a:tcPr marL="0" marR="0" marT="18288" marB="18288">
                    <a:solidFill>
                      <a:schemeClr val="bg1"/>
                    </a:solidFill>
                  </a:tcPr>
                </a:tc>
                <a:tc>
                  <a:txBody>
                    <a:bodyPr/>
                    <a:lstStyle/>
                    <a:p>
                      <a:r>
                        <a:rPr lang="en-US" sz="1600" dirty="0" smtClean="0"/>
                        <a:t>5</a:t>
                      </a:r>
                      <a:endParaRPr lang="en-US" sz="1600" dirty="0"/>
                    </a:p>
                  </a:txBody>
                  <a:tcPr marL="0" marR="0" marT="18288" marB="18288">
                    <a:solidFill>
                      <a:schemeClr val="bg1"/>
                    </a:solidFill>
                  </a:tcPr>
                </a:tc>
                <a:tc>
                  <a:txBody>
                    <a:bodyPr/>
                    <a:lstStyle/>
                    <a:p>
                      <a:r>
                        <a:rPr lang="en-US" sz="1600" dirty="0" smtClean="0"/>
                        <a:t>#10-15</a:t>
                      </a:r>
                      <a:r>
                        <a:rPr lang="en-US" sz="1600" baseline="0" dirty="0" smtClean="0"/>
                        <a:t> W</a:t>
                      </a:r>
                      <a:endParaRPr lang="en-US" sz="1600" dirty="0"/>
                    </a:p>
                  </a:txBody>
                  <a:tcPr marL="0" marR="0" marT="18288" marB="18288">
                    <a:solidFill>
                      <a:schemeClr val="bg1"/>
                    </a:solidFill>
                  </a:tcPr>
                </a:tc>
              </a:tr>
              <a:tr h="0">
                <a:tc>
                  <a:txBody>
                    <a:bodyPr/>
                    <a:lstStyle/>
                    <a:p>
                      <a:r>
                        <a:rPr lang="en-US" sz="1600" dirty="0" smtClean="0"/>
                        <a:t>Size cm</a:t>
                      </a:r>
                      <a:endParaRPr lang="en-US" sz="1600" dirty="0"/>
                    </a:p>
                  </a:txBody>
                  <a:tcPr marL="0" marR="0" marT="18288" marB="18288">
                    <a:solidFill>
                      <a:schemeClr val="bg1"/>
                    </a:solidFill>
                  </a:tcPr>
                </a:tc>
                <a:tc>
                  <a:txBody>
                    <a:bodyPr/>
                    <a:lstStyle/>
                    <a:p>
                      <a:r>
                        <a:rPr lang="en-US" sz="1600" dirty="0" smtClean="0"/>
                        <a:t>49 x 40 x 29</a:t>
                      </a:r>
                      <a:endParaRPr lang="en-US" sz="1600" dirty="0"/>
                    </a:p>
                  </a:txBody>
                  <a:tcPr marL="0" marR="0" marT="18288" marB="18288">
                    <a:solidFill>
                      <a:schemeClr val="bg1"/>
                    </a:solidFill>
                  </a:tcPr>
                </a:tc>
                <a:tc>
                  <a:txBody>
                    <a:bodyPr/>
                    <a:lstStyle/>
                    <a:p>
                      <a:r>
                        <a:rPr lang="en-US" sz="1600" dirty="0" smtClean="0"/>
                        <a:t>10 x 10 x 15</a:t>
                      </a:r>
                      <a:endParaRPr lang="en-US" sz="1600" dirty="0"/>
                    </a:p>
                  </a:txBody>
                  <a:tcPr marL="0" marR="0" marT="18288" marB="18288">
                    <a:solidFill>
                      <a:schemeClr val="bg1"/>
                    </a:solidFill>
                  </a:tcPr>
                </a:tc>
              </a:tr>
              <a:tr h="370840">
                <a:tc gridSpan="3">
                  <a:txBody>
                    <a:bodyPr/>
                    <a:lstStyle/>
                    <a:p>
                      <a:r>
                        <a:rPr lang="en-US" sz="1600" dirty="0" smtClean="0"/>
                        <a:t># includes</a:t>
                      </a:r>
                      <a:r>
                        <a:rPr lang="en-US" sz="1600" baseline="0" dirty="0" smtClean="0"/>
                        <a:t> 3 W detector electronics, 1.5 W AFS controller, 5-10 W cryocooler</a:t>
                      </a:r>
                      <a:endParaRPr lang="en-US" sz="1600" dirty="0"/>
                    </a:p>
                  </a:txBody>
                  <a:tcPr marL="0" marR="0" marT="18288" marB="18288">
                    <a:solidFill>
                      <a:schemeClr val="bg1"/>
                    </a:solidFill>
                  </a:tcPr>
                </a:tc>
                <a:tc hMerge="1">
                  <a:txBody>
                    <a:bodyPr/>
                    <a:lstStyle/>
                    <a:p>
                      <a:endParaRPr lang="en-US" dirty="0"/>
                    </a:p>
                  </a:txBody>
                  <a:tcPr/>
                </a:tc>
                <a:tc hMerge="1">
                  <a:txBody>
                    <a:bodyPr/>
                    <a:lstStyle/>
                    <a:p>
                      <a:endParaRPr lang="en-US" dirty="0"/>
                    </a:p>
                  </a:txBody>
                  <a:tcPr/>
                </a:tc>
              </a:tr>
            </a:tbl>
          </a:graphicData>
        </a:graphic>
      </p:graphicFrame>
      <p:pic>
        <p:nvPicPr>
          <p:cNvPr id="10" name="Picture 9"/>
          <p:cNvPicPr>
            <a:picLocks/>
          </p:cNvPicPr>
          <p:nvPr/>
        </p:nvPicPr>
        <p:blipFill rotWithShape="1">
          <a:blip r:embed="rId3" cstate="print">
            <a:extLst>
              <a:ext uri="{28A0092B-C50C-407E-A947-70E740481C1C}">
                <a14:useLocalDpi xmlns:a14="http://schemas.microsoft.com/office/drawing/2010/main" val="0"/>
              </a:ext>
            </a:extLst>
          </a:blip>
          <a:srcRect t="43994" r="41666"/>
          <a:stretch/>
        </p:blipFill>
        <p:spPr bwMode="auto">
          <a:xfrm>
            <a:off x="842075" y="4379814"/>
            <a:ext cx="3188984" cy="2181491"/>
          </a:xfrm>
          <a:prstGeom prst="rect">
            <a:avLst/>
          </a:prstGeom>
          <a:noFill/>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1291120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2016</a:t>
            </a:r>
            <a:endParaRPr lang="en-US"/>
          </a:p>
        </p:txBody>
      </p:sp>
      <p:sp>
        <p:nvSpPr>
          <p:cNvPr id="3" name="Footer Placeholder 2"/>
          <p:cNvSpPr>
            <a:spLocks noGrp="1"/>
          </p:cNvSpPr>
          <p:nvPr>
            <p:ph type="ftr" sz="quarter" idx="11"/>
          </p:nvPr>
        </p:nvSpPr>
        <p:spPr/>
        <p:txBody>
          <a:bodyPr/>
          <a:lstStyle/>
          <a:p>
            <a:r>
              <a:rPr lang="en-US" smtClean="0"/>
              <a:t>ESF 2016 Clarketal Lunar Ice Cube</a:t>
            </a:r>
            <a:endParaRPr lang="en-US" dirty="0"/>
          </a:p>
        </p:txBody>
      </p:sp>
      <p:sp>
        <p:nvSpPr>
          <p:cNvPr id="4" name="Slide Number Placeholder 3"/>
          <p:cNvSpPr>
            <a:spLocks noGrp="1"/>
          </p:cNvSpPr>
          <p:nvPr>
            <p:ph type="sldNum" sz="quarter" idx="12"/>
          </p:nvPr>
        </p:nvSpPr>
        <p:spPr/>
        <p:txBody>
          <a:bodyPr/>
          <a:lstStyle/>
          <a:p>
            <a:fld id="{61DB02BC-888A-9449-ADDC-9153D0D66787}" type="slidenum">
              <a:rPr lang="en-US" smtClean="0"/>
              <a:t>9</a:t>
            </a:fld>
            <a:endParaRPr lang="en-US"/>
          </a:p>
        </p:txBody>
      </p:sp>
      <p:sp>
        <p:nvSpPr>
          <p:cNvPr id="5" name="TextBox 4"/>
          <p:cNvSpPr txBox="1"/>
          <p:nvPr/>
        </p:nvSpPr>
        <p:spPr>
          <a:xfrm>
            <a:off x="142529" y="17282"/>
            <a:ext cx="4283540" cy="369332"/>
          </a:xfrm>
          <a:prstGeom prst="rect">
            <a:avLst/>
          </a:prstGeom>
          <a:noFill/>
        </p:spPr>
        <p:txBody>
          <a:bodyPr wrap="square" rtlCol="0">
            <a:spAutoFit/>
          </a:bodyPr>
          <a:lstStyle/>
          <a:p>
            <a:pPr algn="ctr"/>
            <a:r>
              <a:rPr lang="en-US" b="1" dirty="0" smtClean="0"/>
              <a:t>Spectrometer Schematic and Components</a:t>
            </a:r>
          </a:p>
        </p:txBody>
      </p:sp>
      <p:sp>
        <p:nvSpPr>
          <p:cNvPr id="6" name="TextBox 5"/>
          <p:cNvSpPr txBox="1"/>
          <p:nvPr/>
        </p:nvSpPr>
        <p:spPr>
          <a:xfrm>
            <a:off x="3617807" y="5817623"/>
            <a:ext cx="4010719" cy="738664"/>
          </a:xfrm>
          <a:prstGeom prst="rect">
            <a:avLst/>
          </a:prstGeom>
          <a:solidFill>
            <a:schemeClr val="bg1"/>
          </a:solidFill>
        </p:spPr>
        <p:txBody>
          <a:bodyPr wrap="square" rtlCol="0">
            <a:spAutoFit/>
          </a:bodyPr>
          <a:lstStyle/>
          <a:p>
            <a:r>
              <a:rPr lang="en-US" sz="1400" dirty="0" smtClean="0"/>
              <a:t>COTS AFRL developed AIM SX030 microcryocooler with cold finger to maintain detector at ≤115K and iris controller</a:t>
            </a:r>
            <a:endParaRPr lang="en-US" sz="1400" dirty="0"/>
          </a:p>
        </p:txBody>
      </p:sp>
      <p:grpSp>
        <p:nvGrpSpPr>
          <p:cNvPr id="47" name="Group 46"/>
          <p:cNvGrpSpPr>
            <a:grpSpLocks/>
          </p:cNvGrpSpPr>
          <p:nvPr/>
        </p:nvGrpSpPr>
        <p:grpSpPr>
          <a:xfrm>
            <a:off x="142528" y="457370"/>
            <a:ext cx="2862224" cy="2777009"/>
            <a:chOff x="0" y="0"/>
            <a:chExt cx="2307578" cy="2512246"/>
          </a:xfrm>
          <a:extLst>
            <a:ext uri="{0CCBE362-F206-4b92-989A-16890622DB6E}">
              <ma14:wrappingTextBoxFlag xmlns:ma14="http://schemas.microsoft.com/office/mac/drawingml/2011/main"/>
            </a:ext>
          </a:extLst>
        </p:grpSpPr>
        <p:pic>
          <p:nvPicPr>
            <p:cNvPr id="48"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81555" cy="1485900"/>
            </a:xfrm>
            <a:prstGeom prst="rect">
              <a:avLst/>
            </a:prstGeom>
            <a:noFill/>
            <a:ln>
              <a:solidFill>
                <a:schemeClr val="tx1"/>
              </a:solidFill>
            </a:ln>
            <a:extLst>
              <a:ext uri="{FAA26D3D-D897-4be2-8F04-BA451C77F1D7}">
                <ma14:placeholderFlag xmlns:ma14="http://schemas.microsoft.com/office/mac/drawingml/2011/main"/>
              </a:ext>
            </a:extLst>
          </p:spPr>
        </p:pic>
        <p:sp>
          <p:nvSpPr>
            <p:cNvPr id="49" name="Text Box 64"/>
            <p:cNvSpPr txBox="1"/>
            <p:nvPr/>
          </p:nvSpPr>
          <p:spPr>
            <a:xfrm>
              <a:off x="26023" y="1509321"/>
              <a:ext cx="2281555" cy="1002925"/>
            </a:xfrm>
            <a:prstGeom prst="rect">
              <a:avLst/>
            </a:prstGeom>
            <a:solidFill>
              <a:prstClr val="white"/>
            </a:solidFill>
            <a:ln>
              <a:solidFill>
                <a:schemeClr val="tx1"/>
              </a:solidFill>
            </a:ln>
            <a:effectLst/>
            <a:extLst>
              <a:ext uri="{C572A759-6A51-4108-AA02-DFA0A04FC94B}">
                <ma14:wrappingTextBoxFlag xmlns:ma14="http://schemas.microsoft.com/office/mac/drawingml/2011/main"/>
              </a:ext>
            </a:extLst>
          </p:spPr>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1000"/>
                </a:spcAft>
              </a:pPr>
              <a:r>
                <a:rPr lang="en-US" sz="1400" b="0" dirty="0" smtClean="0">
                  <a:solidFill>
                    <a:srgbClr val="000000"/>
                  </a:solidFill>
                  <a:effectLst/>
                  <a:latin typeface="Times New Roman"/>
                  <a:ea typeface="Calibri"/>
                  <a:cs typeface="Times New Roman"/>
                </a:rPr>
                <a:t>BIRCHES </a:t>
              </a:r>
              <a:r>
                <a:rPr lang="en-US" sz="1400" b="0" dirty="0">
                  <a:solidFill>
                    <a:srgbClr val="000000"/>
                  </a:solidFill>
                  <a:effectLst/>
                  <a:latin typeface="Times New Roman"/>
                  <a:ea typeface="Calibri"/>
                  <a:cs typeface="Times New Roman"/>
                </a:rPr>
                <a:t>utilizes a compact Teledyne </a:t>
              </a:r>
              <a:r>
                <a:rPr lang="en-US" sz="1400" b="0" dirty="0" smtClean="0">
                  <a:solidFill>
                    <a:srgbClr val="000000"/>
                  </a:solidFill>
                  <a:effectLst/>
                  <a:latin typeface="Times New Roman"/>
                  <a:ea typeface="Calibri"/>
                  <a:cs typeface="Times New Roman"/>
                </a:rPr>
                <a:t>H1RG </a:t>
              </a:r>
              <a:r>
                <a:rPr lang="en-US" sz="1400" b="0" dirty="0" err="1" smtClean="0">
                  <a:solidFill>
                    <a:srgbClr val="000000"/>
                  </a:solidFill>
                  <a:effectLst/>
                  <a:latin typeface="Times New Roman"/>
                  <a:ea typeface="Calibri"/>
                  <a:cs typeface="Times New Roman"/>
                </a:rPr>
                <a:t>HgCdTe</a:t>
              </a:r>
              <a:r>
                <a:rPr lang="en-US" sz="1400" b="0" dirty="0" smtClean="0">
                  <a:solidFill>
                    <a:srgbClr val="000000"/>
                  </a:solidFill>
                  <a:effectLst/>
                  <a:latin typeface="Times New Roman"/>
                  <a:ea typeface="Calibri"/>
                  <a:cs typeface="Times New Roman"/>
                </a:rPr>
                <a:t> Focal Plane Array </a:t>
              </a:r>
              <a:r>
                <a:rPr lang="en-US" sz="1400" b="0" dirty="0">
                  <a:solidFill>
                    <a:srgbClr val="000000"/>
                  </a:solidFill>
                  <a:effectLst/>
                  <a:latin typeface="Times New Roman"/>
                  <a:ea typeface="Calibri"/>
                  <a:cs typeface="Times New Roman"/>
                </a:rPr>
                <a:t>and JDSU linear variable filter detector assembly leveraging OSIRIS REx OVIRS.</a:t>
              </a:r>
              <a:endParaRPr lang="en-US" sz="1400" b="1" dirty="0">
                <a:solidFill>
                  <a:srgbClr val="000000"/>
                </a:solidFill>
                <a:effectLst/>
                <a:latin typeface="Calibri"/>
                <a:ea typeface="Calibri"/>
                <a:cs typeface="Times New Roman"/>
              </a:endParaRPr>
            </a:p>
          </p:txBody>
        </p:sp>
      </p:grpSp>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84" y="3372343"/>
            <a:ext cx="2797668" cy="1074491"/>
          </a:xfrm>
          <a:prstGeom prst="rect">
            <a:avLst/>
          </a:prstGeom>
          <a:ln>
            <a:solidFill>
              <a:schemeClr val="tx1"/>
            </a:solidFill>
          </a:ln>
          <a:extLst>
            <a:ext uri="{FAA26D3D-D897-4be2-8F04-BA451C77F1D7}">
              <ma14:placeholderFlag xmlns:ma14="http://schemas.microsoft.com/office/mac/drawingml/2011/main"/>
            </a:ext>
          </a:extLst>
        </p:spPr>
      </p:pic>
      <p:sp>
        <p:nvSpPr>
          <p:cNvPr id="51" name="Text Box 35"/>
          <p:cNvSpPr txBox="1"/>
          <p:nvPr/>
        </p:nvSpPr>
        <p:spPr>
          <a:xfrm>
            <a:off x="194602" y="4464639"/>
            <a:ext cx="2777872" cy="690516"/>
          </a:xfrm>
          <a:prstGeom prst="rect">
            <a:avLst/>
          </a:prstGeom>
          <a:solidFill>
            <a:prstClr val="white"/>
          </a:solidFill>
          <a:ln>
            <a:solidFill>
              <a:schemeClr val="tx1"/>
            </a:solidFill>
          </a:ln>
          <a:effectLst/>
          <a:extLst>
            <a:ext uri="{C572A759-6A51-4108-AA02-DFA0A04FC94B}">
              <ma14:wrappingTextBoxFlag xmlns:ma14="http://schemas.microsoft.com/office/mac/drawingml/2011/main"/>
            </a:ext>
          </a:extLst>
        </p:spPr>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1000"/>
              </a:spcAft>
            </a:pPr>
            <a:r>
              <a:rPr lang="en-US" sz="1400" b="0" dirty="0" smtClean="0">
                <a:solidFill>
                  <a:srgbClr val="000000"/>
                </a:solidFill>
                <a:effectLst/>
                <a:latin typeface="Times New Roman"/>
                <a:ea typeface="Calibri"/>
                <a:cs typeface="Times New Roman"/>
              </a:rPr>
              <a:t>Adjustable </a:t>
            </a:r>
            <a:r>
              <a:rPr lang="en-US" sz="1400" b="0" dirty="0">
                <a:solidFill>
                  <a:srgbClr val="000000"/>
                </a:solidFill>
                <a:effectLst/>
                <a:latin typeface="Times New Roman"/>
                <a:ea typeface="Calibri"/>
                <a:cs typeface="Times New Roman"/>
              </a:rPr>
              <a:t>Iris maintains footprint size at 10 km by varying FOV regardless of altitude</a:t>
            </a:r>
            <a:endParaRPr lang="en-US" sz="1400" b="1" dirty="0">
              <a:solidFill>
                <a:srgbClr val="000000"/>
              </a:solidFill>
              <a:effectLst/>
              <a:latin typeface="Calibri"/>
              <a:ea typeface="Calibri"/>
              <a:cs typeface="Times New Roman"/>
            </a:endParaRPr>
          </a:p>
        </p:txBody>
      </p:sp>
      <p:pic>
        <p:nvPicPr>
          <p:cNvPr id="52" name="Picture 51"/>
          <p:cNvPicPr>
            <a:picLocks noChangeAspect="1"/>
          </p:cNvPicPr>
          <p:nvPr/>
        </p:nvPicPr>
        <p:blipFill>
          <a:blip r:embed="rId4"/>
          <a:stretch>
            <a:fillRect/>
          </a:stretch>
        </p:blipFill>
        <p:spPr>
          <a:xfrm rot="16200000">
            <a:off x="557022" y="4826659"/>
            <a:ext cx="1092406" cy="1921393"/>
          </a:xfrm>
          <a:prstGeom prst="rect">
            <a:avLst/>
          </a:prstGeom>
        </p:spPr>
      </p:pic>
      <p:sp>
        <p:nvSpPr>
          <p:cNvPr id="53" name="TextBox 52"/>
          <p:cNvSpPr txBox="1"/>
          <p:nvPr/>
        </p:nvSpPr>
        <p:spPr>
          <a:xfrm>
            <a:off x="207084" y="6345861"/>
            <a:ext cx="1856838" cy="215444"/>
          </a:xfrm>
          <a:prstGeom prst="rect">
            <a:avLst/>
          </a:prstGeom>
          <a:solidFill>
            <a:schemeClr val="bg1"/>
          </a:solidFill>
          <a:ln>
            <a:solidFill>
              <a:schemeClr val="tx1"/>
            </a:solidFill>
          </a:ln>
        </p:spPr>
        <p:txBody>
          <a:bodyPr wrap="square" lIns="0" tIns="0" rIns="0" bIns="0" rtlCol="0">
            <a:spAutoFit/>
          </a:bodyPr>
          <a:lstStyle/>
          <a:p>
            <a:pPr algn="ctr"/>
            <a:r>
              <a:rPr lang="en-US" sz="1400" dirty="0" smtClean="0"/>
              <a:t>JDSU LV filters  </a:t>
            </a:r>
            <a:endParaRPr lang="en-US" sz="1400" dirty="0"/>
          </a:p>
        </p:txBody>
      </p:sp>
      <p:pic>
        <p:nvPicPr>
          <p:cNvPr id="54" name="Picture 53"/>
          <p:cNvPicPr>
            <a:picLocks noChangeAspect="1"/>
          </p:cNvPicPr>
          <p:nvPr/>
        </p:nvPicPr>
        <p:blipFill>
          <a:blip r:embed="rId5"/>
          <a:stretch>
            <a:fillRect/>
          </a:stretch>
        </p:blipFill>
        <p:spPr>
          <a:xfrm>
            <a:off x="3617807" y="4390037"/>
            <a:ext cx="2452238" cy="1446360"/>
          </a:xfrm>
          <a:prstGeom prst="rect">
            <a:avLst/>
          </a:prstGeom>
        </p:spPr>
      </p:pic>
      <p:pic>
        <p:nvPicPr>
          <p:cNvPr id="55" name="Picture 54"/>
          <p:cNvPicPr>
            <a:picLocks noChangeAspect="1"/>
          </p:cNvPicPr>
          <p:nvPr/>
        </p:nvPicPr>
        <p:blipFill>
          <a:blip r:embed="rId6"/>
          <a:stretch>
            <a:fillRect/>
          </a:stretch>
        </p:blipFill>
        <p:spPr>
          <a:xfrm>
            <a:off x="6070045" y="4390037"/>
            <a:ext cx="1558481" cy="1446360"/>
          </a:xfrm>
          <a:prstGeom prst="rect">
            <a:avLst/>
          </a:prstGeom>
        </p:spPr>
      </p:pic>
      <p:pic>
        <p:nvPicPr>
          <p:cNvPr id="94" name="Picture 93" descr="BIRCHES schematic with interfaces improve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7807" y="88790"/>
            <a:ext cx="5429602" cy="4339718"/>
          </a:xfrm>
          <a:prstGeom prst="rect">
            <a:avLst/>
          </a:prstGeom>
        </p:spPr>
      </p:pic>
    </p:spTree>
    <p:extLst>
      <p:ext uri="{BB962C8B-B14F-4D97-AF65-F5344CB8AC3E}">
        <p14:creationId xmlns:p14="http://schemas.microsoft.com/office/powerpoint/2010/main" val="1014599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18312</TotalTime>
  <Words>1855</Words>
  <Application>Microsoft Macintosh PowerPoint</Application>
  <PresentationFormat>On-screen Show (4:3)</PresentationFormat>
  <Paragraphs>364</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Clark</dc:creator>
  <cp:lastModifiedBy>pamela clark</cp:lastModifiedBy>
  <cp:revision>156</cp:revision>
  <dcterms:created xsi:type="dcterms:W3CDTF">2014-09-16T16:46:47Z</dcterms:created>
  <dcterms:modified xsi:type="dcterms:W3CDTF">2016-07-28T20:31:38Z</dcterms:modified>
</cp:coreProperties>
</file>