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83" r:id="rId2"/>
    <p:sldId id="276" r:id="rId3"/>
    <p:sldId id="277" r:id="rId4"/>
    <p:sldId id="280" r:id="rId5"/>
    <p:sldId id="281" r:id="rId6"/>
    <p:sldId id="265" r:id="rId7"/>
    <p:sldId id="264" r:id="rId8"/>
    <p:sldId id="282" r:id="rId9"/>
    <p:sldId id="284" r:id="rId10"/>
    <p:sldId id="285" r:id="rId11"/>
    <p:sldId id="28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4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48262-1ED9-6C44-A9FE-8204C588B61E}" type="datetimeFigureOut">
              <a:rPr lang="en-US" smtClean="0"/>
              <a:t>8/3/16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9FE28-CC58-984B-A756-09C6B3669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927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8842535-0C09-4673-8068-E4604CBC7121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000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3026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4A39F-B352-E04E-B44C-ABE50DB4D053}" type="datetimeFigureOut">
              <a:rPr lang="en-US" smtClean="0"/>
              <a:t>8/3/16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CB9B8-4D72-C240-8969-23D59795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40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4A39F-B352-E04E-B44C-ABE50DB4D053}" type="datetimeFigureOut">
              <a:rPr lang="en-US" smtClean="0"/>
              <a:t>8/3/16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CB9B8-4D72-C240-8969-23D59795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59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4A39F-B352-E04E-B44C-ABE50DB4D053}" type="datetimeFigureOut">
              <a:rPr lang="en-US" smtClean="0"/>
              <a:t>8/3/16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CB9B8-4D72-C240-8969-23D59795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775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4A39F-B352-E04E-B44C-ABE50DB4D053}" type="datetimeFigureOut">
              <a:rPr lang="en-US" smtClean="0"/>
              <a:t>8/3/16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CB9B8-4D72-C240-8969-23D59795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23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4A39F-B352-E04E-B44C-ABE50DB4D053}" type="datetimeFigureOut">
              <a:rPr lang="en-US" smtClean="0"/>
              <a:t>8/3/16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CB9B8-4D72-C240-8969-23D59795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54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4A39F-B352-E04E-B44C-ABE50DB4D053}" type="datetimeFigureOut">
              <a:rPr lang="en-US" smtClean="0"/>
              <a:t>8/3/16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CB9B8-4D72-C240-8969-23D59795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440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4A39F-B352-E04E-B44C-ABE50DB4D053}" type="datetimeFigureOut">
              <a:rPr lang="en-US" smtClean="0"/>
              <a:t>8/3/16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CB9B8-4D72-C240-8969-23D59795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85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4A39F-B352-E04E-B44C-ABE50DB4D053}" type="datetimeFigureOut">
              <a:rPr lang="en-US" smtClean="0"/>
              <a:t>8/3/16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CB9B8-4D72-C240-8969-23D59795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97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4A39F-B352-E04E-B44C-ABE50DB4D053}" type="datetimeFigureOut">
              <a:rPr lang="en-US" smtClean="0"/>
              <a:t>8/3/16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CB9B8-4D72-C240-8969-23D59795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374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4A39F-B352-E04E-B44C-ABE50DB4D053}" type="datetimeFigureOut">
              <a:rPr lang="en-US" smtClean="0"/>
              <a:t>8/3/16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CB9B8-4D72-C240-8969-23D59795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733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4A39F-B352-E04E-B44C-ABE50DB4D053}" type="datetimeFigureOut">
              <a:rPr lang="en-US" smtClean="0"/>
              <a:t>8/3/16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CB9B8-4D72-C240-8969-23D59795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962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4A39F-B352-E04E-B44C-ABE50DB4D053}" type="datetimeFigureOut">
              <a:rPr lang="en-US" smtClean="0"/>
              <a:t>8/3/16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CB9B8-4D72-C240-8969-23D59795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842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Planetary Science </a:t>
            </a:r>
            <a:r>
              <a:rPr lang="en-US" dirty="0" err="1" smtClean="0"/>
              <a:t>Cubesats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Jonathan A. R. </a:t>
            </a:r>
            <a:r>
              <a:rPr lang="en-US" dirty="0" err="1" smtClean="0"/>
              <a:t>Rall</a:t>
            </a:r>
            <a:endParaRPr lang="en-US" dirty="0" smtClean="0"/>
          </a:p>
          <a:p>
            <a:r>
              <a:rPr lang="en-US" dirty="0" smtClean="0"/>
              <a:t>August 4, </a:t>
            </a:r>
            <a:r>
              <a:rPr lang="en-US" dirty="0" smtClean="0"/>
              <a:t>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14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about the rest of the Solar System?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41297"/>
            <a:ext cx="806607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Upcoming ROSES 2016 opportunity: “Planetary Science Deep Space </a:t>
            </a:r>
            <a:r>
              <a:rPr lang="en-US" dirty="0" err="1" smtClean="0"/>
              <a:t>Smallsat</a:t>
            </a:r>
            <a:r>
              <a:rPr lang="en-US" dirty="0" smtClean="0"/>
              <a:t> Study,”</a:t>
            </a:r>
          </a:p>
          <a:p>
            <a:pPr lvl="1"/>
            <a:r>
              <a:rPr lang="en-US" dirty="0"/>
              <a:t>This solicitation supports the development of spaceflight mission concepts that can be accomplished using small spacecraft or </a:t>
            </a:r>
            <a:r>
              <a:rPr lang="en-US" dirty="0" err="1" smtClean="0"/>
              <a:t>cubesats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All future planetary missions will consider having </a:t>
            </a:r>
            <a:r>
              <a:rPr lang="en-US" dirty="0" err="1" smtClean="0"/>
              <a:t>SIMPLEx</a:t>
            </a:r>
            <a:r>
              <a:rPr lang="en-US" dirty="0" smtClean="0"/>
              <a:t> calls associated with them once launch vehicles have been selected.</a:t>
            </a:r>
          </a:p>
          <a:p>
            <a:pPr lvl="1"/>
            <a:r>
              <a:rPr lang="en-US" dirty="0" smtClean="0"/>
              <a:t>Solicitations for </a:t>
            </a:r>
            <a:r>
              <a:rPr lang="en-US" dirty="0" err="1" smtClean="0"/>
              <a:t>cubesats</a:t>
            </a:r>
            <a:r>
              <a:rPr lang="en-US" dirty="0" smtClean="0"/>
              <a:t> will be released to provide sufficient development time but not too far in advance that life cycle costs </a:t>
            </a:r>
            <a:r>
              <a:rPr lang="en-US" smtClean="0"/>
              <a:t>are increased.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612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474" y="2411662"/>
            <a:ext cx="8229600" cy="1143000"/>
          </a:xfrm>
        </p:spPr>
        <p:txBody>
          <a:bodyPr/>
          <a:lstStyle/>
          <a:p>
            <a:r>
              <a:rPr lang="en-US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50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22"/>
          <p:cNvSpPr txBox="1">
            <a:spLocks noChangeArrowheads="1"/>
          </p:cNvSpPr>
          <p:nvPr/>
        </p:nvSpPr>
        <p:spPr bwMode="auto">
          <a:xfrm>
            <a:off x="4685793" y="3838329"/>
            <a:ext cx="34301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9700" name="Rectangle 75"/>
          <p:cNvSpPr>
            <a:spLocks noGrp="1" noChangeArrowheads="1"/>
          </p:cNvSpPr>
          <p:nvPr>
            <p:ph type="title"/>
          </p:nvPr>
        </p:nvSpPr>
        <p:spPr>
          <a:xfrm>
            <a:off x="694862" y="5092700"/>
            <a:ext cx="3267538" cy="1530331"/>
          </a:xfrm>
        </p:spPr>
        <p:txBody>
          <a:bodyPr>
            <a:noAutofit/>
          </a:bodyPr>
          <a:lstStyle/>
          <a:p>
            <a:pPr algn="l"/>
            <a:r>
              <a:rPr lang="en-US" altLang="en-US" sz="2000" b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Lunar </a:t>
            </a:r>
            <a:r>
              <a:rPr lang="en-US" altLang="en-US" sz="2000" b="1" dirty="0"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Polar Hydrogen </a:t>
            </a:r>
            <a:r>
              <a:rPr lang="en-US" altLang="en-US" sz="2000" b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Mapper</a:t>
            </a:r>
            <a:r>
              <a:rPr lang="en-US" altLang="en-US" sz="2000" b="1" dirty="0"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sz="2000" b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(</a:t>
            </a:r>
            <a:r>
              <a:rPr lang="en-US" altLang="en-US" sz="2000" b="1" dirty="0" err="1"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LunaH</a:t>
            </a:r>
            <a:r>
              <a:rPr lang="en-US" altLang="en-US" sz="2000" b="1" dirty="0"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-</a:t>
            </a:r>
            <a:r>
              <a:rPr lang="en-US" altLang="en-US" sz="2000" b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Map )</a:t>
            </a:r>
            <a:br>
              <a:rPr lang="en-US" altLang="en-US" sz="2000" b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2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PI</a:t>
            </a:r>
            <a:r>
              <a:rPr lang="en-US" altLang="en-US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: Craig </a:t>
            </a:r>
            <a:r>
              <a:rPr lang="en-US" altLang="en-US" sz="2000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Hardgrove</a:t>
            </a:r>
            <a:r>
              <a:rPr lang="en-US" altLang="en-US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2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ASU </a:t>
            </a:r>
            <a:r>
              <a:rPr lang="en-US" altLang="en-US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School of Earth and Space Exploration </a:t>
            </a:r>
            <a:r>
              <a:rPr lang="en-US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US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en-US" altLang="en-US" sz="20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9702" name="Rectangle 83"/>
          <p:cNvSpPr>
            <a:spLocks noChangeArrowheads="1"/>
          </p:cNvSpPr>
          <p:nvPr/>
        </p:nvSpPr>
        <p:spPr bwMode="auto">
          <a:xfrm>
            <a:off x="6226969" y="4476750"/>
            <a:ext cx="18466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9436" t="5079" r="50839" b="10158"/>
          <a:stretch/>
        </p:blipFill>
        <p:spPr>
          <a:xfrm>
            <a:off x="694863" y="1468710"/>
            <a:ext cx="3267538" cy="3198413"/>
          </a:xfrm>
          <a:prstGeom prst="rect">
            <a:avLst/>
          </a:prstGeom>
        </p:spPr>
      </p:pic>
      <p:sp>
        <p:nvSpPr>
          <p:cNvPr id="11" name="Subtitle 1"/>
          <p:cNvSpPr txBox="1">
            <a:spLocks/>
          </p:cNvSpPr>
          <p:nvPr/>
        </p:nvSpPr>
        <p:spPr>
          <a:xfrm>
            <a:off x="0" y="63500"/>
            <a:ext cx="9143999" cy="1110188"/>
          </a:xfrm>
          <a:prstGeom prst="rect">
            <a:avLst/>
          </a:prstGeom>
          <a:ln w="28575"/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 smtClean="0"/>
              <a:t> Small Innovative Missions for Planetary Exploration (SIMPLEx-2014) – New Awards in FY15</a:t>
            </a:r>
          </a:p>
          <a:p>
            <a:pPr marL="0" indent="0" algn="ctr">
              <a:buNone/>
            </a:pPr>
            <a:endParaRPr lang="en-US" sz="2800" b="1" dirty="0" smtClean="0"/>
          </a:p>
          <a:p>
            <a:pPr marL="0" indent="0" algn="ctr">
              <a:buNone/>
            </a:pPr>
            <a:endParaRPr lang="en-US" sz="2800" b="1" dirty="0" smtClean="0"/>
          </a:p>
          <a:p>
            <a:pPr marL="0" indent="0" algn="ctr">
              <a:buNone/>
            </a:pPr>
            <a:endParaRPr lang="en-US" sz="2800" b="1" dirty="0"/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709" y="1456010"/>
            <a:ext cx="3666858" cy="33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75"/>
          <p:cNvSpPr txBox="1">
            <a:spLocks noChangeArrowheads="1"/>
          </p:cNvSpPr>
          <p:nvPr/>
        </p:nvSpPr>
        <p:spPr>
          <a:xfrm>
            <a:off x="4926962" y="4941831"/>
            <a:ext cx="3899538" cy="17105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000" b="1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/>
            </a:r>
            <a:br>
              <a:rPr lang="en-US" altLang="en-US" sz="2000" b="1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n-US" altLang="en-US" sz="2000" b="1" dirty="0" err="1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CubeSat</a:t>
            </a:r>
            <a:r>
              <a:rPr lang="en-US" altLang="en-US" sz="2000" b="1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 Particle Aggregation and Collision Experiment</a:t>
            </a:r>
            <a:br>
              <a:rPr lang="en-US" altLang="en-US" sz="2000" b="1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n-US" altLang="en-US" sz="2000" b="1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 (Q-PACE)</a:t>
            </a:r>
            <a:br>
              <a:rPr lang="en-US" altLang="en-US" sz="2000" b="1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n-US" altLang="en-US" sz="2000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PI: Josh </a:t>
            </a:r>
            <a:r>
              <a:rPr lang="en-US" altLang="en-US" sz="2000" dirty="0" err="1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Colwel</a:t>
            </a:r>
            <a:r>
              <a:rPr lang="en-US" altLang="en-US" sz="2000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/>
            </a:r>
            <a:br>
              <a:rPr lang="en-US" altLang="en-US" sz="2000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n-US" altLang="en-US" sz="2000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University of Central Florida</a:t>
            </a:r>
            <a:r>
              <a:rPr lang="en-US" altLang="en-US" sz="2000" b="1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/>
            </a:r>
            <a:br>
              <a:rPr lang="en-US" altLang="en-US" sz="2000" b="1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n-US" altLang="en-US" sz="2000" b="1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/>
            </a:r>
            <a:br>
              <a:rPr lang="en-US" altLang="en-US" sz="2000" b="1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endParaRPr lang="en-US" altLang="en-US" sz="2000" b="1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4470400" y="1233960"/>
            <a:ext cx="25400" cy="5615138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2700" y="1257300"/>
            <a:ext cx="9131300" cy="1270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1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" dirty="0" smtClean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                              </a:t>
            </a:r>
            <a:fld id="{A9BC004B-AE32-4A39-983D-287211FAE9B1}" type="slidenum">
              <a:rPr lang="en-US" altLang="en-US" sz="800" smtClean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altLang="en-US" sz="800" dirty="0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6927" y="1384404"/>
            <a:ext cx="2399105" cy="2117554"/>
            <a:chOff x="76927" y="1153500"/>
            <a:chExt cx="2714725" cy="2286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20019" t="23702" r="38346" b="7409"/>
            <a:stretch/>
          </p:blipFill>
          <p:spPr>
            <a:xfrm>
              <a:off x="76927" y="1153500"/>
              <a:ext cx="2714725" cy="2286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</p:pic>
        <p:sp>
          <p:nvSpPr>
            <p:cNvPr id="5" name="Rectangle 4"/>
            <p:cNvSpPr/>
            <p:nvPr/>
          </p:nvSpPr>
          <p:spPr>
            <a:xfrm>
              <a:off x="1857929" y="1242863"/>
              <a:ext cx="933723" cy="46830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86222" y="1153500"/>
              <a:ext cx="1086846" cy="55326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5767" y="1470537"/>
            <a:ext cx="2819568" cy="3663138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267367" y="5174760"/>
            <a:ext cx="2876633" cy="129247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Hydrogen Albedo Lunar Orbiter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(</a:t>
            </a:r>
            <a:r>
              <a:rPr lang="en-US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HALO)</a:t>
            </a:r>
            <a:br>
              <a:rPr lang="en-US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it-IT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PI: Michael Collier,</a:t>
            </a:r>
            <a:br>
              <a:rPr lang="it-IT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it-IT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NASA GSFC 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0099" y="4045211"/>
            <a:ext cx="2601163" cy="2676263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355599" y="4659920"/>
            <a:ext cx="29845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Diminutive Asteroid Visitor using Ion Drive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(</a:t>
            </a:r>
            <a:r>
              <a:rPr lang="en-US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DAVID)</a:t>
            </a:r>
            <a:br>
              <a:rPr lang="en-US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PI: Geoffrey Landis</a:t>
            </a:r>
            <a:b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NASA Glenn Research Center 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Subtitle 1"/>
          <p:cNvSpPr txBox="1">
            <a:spLocks/>
          </p:cNvSpPr>
          <p:nvPr/>
        </p:nvSpPr>
        <p:spPr>
          <a:xfrm>
            <a:off x="12700" y="-95813"/>
            <a:ext cx="9144000" cy="90500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err="1" smtClean="0">
                <a:solidFill>
                  <a:srgbClr val="000000"/>
                </a:solidFill>
              </a:rPr>
              <a:t>SIMPLEx</a:t>
            </a:r>
            <a:r>
              <a:rPr lang="en-US" b="1" smtClean="0">
                <a:solidFill>
                  <a:srgbClr val="000000"/>
                </a:solidFill>
              </a:rPr>
              <a:t> Cubesats</a:t>
            </a:r>
            <a:endParaRPr lang="en-US" b="1" dirty="0" smtClean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0000"/>
                </a:solidFill>
              </a:rPr>
              <a:t>Approved for Tech Development (1 year) Study ONLY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3771900"/>
            <a:ext cx="6019800" cy="1270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6019800" y="1242863"/>
            <a:ext cx="25400" cy="5615138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2700" y="1270000"/>
            <a:ext cx="9131300" cy="1270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655641" y="1885669"/>
            <a:ext cx="33641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2000" b="1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Mars Micro Orbiter</a:t>
            </a:r>
          </a:p>
          <a:p>
            <a:pPr algn="just"/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PI: Michael </a:t>
            </a:r>
            <a:r>
              <a:rPr lang="en-US" sz="2000" dirty="0" err="1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Malin</a:t>
            </a:r>
            <a:endParaRPr lang="en-US" sz="20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dirty="0" err="1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Malin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Space Science Systems </a:t>
            </a:r>
          </a:p>
        </p:txBody>
      </p:sp>
    </p:spTree>
    <p:extLst>
      <p:ext uri="{BB962C8B-B14F-4D97-AF65-F5344CB8AC3E}">
        <p14:creationId xmlns:p14="http://schemas.microsoft.com/office/powerpoint/2010/main" val="107650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3756" y="172017"/>
            <a:ext cx="8229600" cy="1143000"/>
          </a:xfrm>
        </p:spPr>
        <p:txBody>
          <a:bodyPr/>
          <a:lstStyle/>
          <a:p>
            <a:r>
              <a:rPr lang="en-US" b="1" dirty="0">
                <a:cs typeface="Candara"/>
              </a:rPr>
              <a:t>Mars Cube One (</a:t>
            </a:r>
            <a:r>
              <a:rPr lang="en-US" b="1" dirty="0" err="1">
                <a:cs typeface="Candara"/>
              </a:rPr>
              <a:t>MarCO</a:t>
            </a:r>
            <a:r>
              <a:rPr lang="en-US" b="1" dirty="0">
                <a:cs typeface="Candara"/>
              </a:rPr>
              <a:t>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77313" y="1161078"/>
            <a:ext cx="4644164" cy="2799700"/>
          </a:xfrm>
        </p:spPr>
        <p:txBody>
          <a:bodyPr>
            <a:noAutofit/>
          </a:bodyPr>
          <a:lstStyle/>
          <a:p>
            <a:pPr marL="285750" indent="-285750">
              <a:lnSpc>
                <a:spcPct val="110000"/>
              </a:lnSpc>
              <a:defRPr/>
            </a:pPr>
            <a:r>
              <a:rPr lang="en-US" sz="2000" dirty="0" err="1">
                <a:solidFill>
                  <a:srgbClr val="000000"/>
                </a:solidFill>
              </a:rPr>
              <a:t>MarCo</a:t>
            </a:r>
            <a:r>
              <a:rPr lang="en-US" sz="2000" dirty="0">
                <a:solidFill>
                  <a:srgbClr val="000000"/>
                </a:solidFill>
              </a:rPr>
              <a:t> is a </a:t>
            </a:r>
            <a:r>
              <a:rPr lang="en-US" sz="2000" dirty="0" smtClean="0">
                <a:solidFill>
                  <a:srgbClr val="000000"/>
                </a:solidFill>
              </a:rPr>
              <a:t>2-</a:t>
            </a:r>
            <a:r>
              <a:rPr lang="en-US" sz="2000" dirty="0">
                <a:solidFill>
                  <a:srgbClr val="000000"/>
                </a:solidFill>
              </a:rPr>
              <a:t>spacecraft mission to accompany the Discovery </a:t>
            </a:r>
            <a:r>
              <a:rPr lang="en-US" sz="2000" dirty="0" err="1">
                <a:solidFill>
                  <a:srgbClr val="000000"/>
                </a:solidFill>
              </a:rPr>
              <a:t>InSight</a:t>
            </a:r>
            <a:r>
              <a:rPr lang="en-US" sz="2000" dirty="0">
                <a:solidFill>
                  <a:srgbClr val="000000"/>
                </a:solidFill>
              </a:rPr>
              <a:t> mission to </a:t>
            </a:r>
            <a:r>
              <a:rPr lang="en-US" sz="2000" dirty="0" smtClean="0">
                <a:solidFill>
                  <a:srgbClr val="000000"/>
                </a:solidFill>
              </a:rPr>
              <a:t>Mars</a:t>
            </a: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10000"/>
              </a:lnSpc>
              <a:defRPr/>
            </a:pPr>
            <a:r>
              <a:rPr lang="en-US" sz="2000" dirty="0">
                <a:solidFill>
                  <a:srgbClr val="000000"/>
                </a:solidFill>
              </a:rPr>
              <a:t>They will provide real-time data relay during the landing </a:t>
            </a:r>
            <a:r>
              <a:rPr lang="en-US" sz="2000" dirty="0" smtClean="0">
                <a:solidFill>
                  <a:srgbClr val="000000"/>
                </a:solidFill>
              </a:rPr>
              <a:t>phase</a:t>
            </a:r>
          </a:p>
          <a:p>
            <a:pPr marL="285750" indent="-285750">
              <a:lnSpc>
                <a:spcPct val="110000"/>
              </a:lnSpc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Built by JPL to </a:t>
            </a:r>
            <a:r>
              <a:rPr lang="en-US" sz="2000" dirty="0">
                <a:solidFill>
                  <a:srgbClr val="000000"/>
                </a:solidFill>
              </a:rPr>
              <a:t>the 6U-cubesat form factor utilizing some of the sub-systems developed </a:t>
            </a:r>
            <a:r>
              <a:rPr lang="en-US" sz="2000" dirty="0" smtClean="0">
                <a:solidFill>
                  <a:srgbClr val="000000"/>
                </a:solidFill>
              </a:rPr>
              <a:t>from other </a:t>
            </a:r>
            <a:r>
              <a:rPr lang="en-US" sz="2000" dirty="0" err="1" smtClean="0">
                <a:solidFill>
                  <a:srgbClr val="000000"/>
                </a:solidFill>
              </a:rPr>
              <a:t>cubesats</a:t>
            </a: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10000"/>
              </a:lnSpc>
              <a:defRPr/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77313" y="3960778"/>
            <a:ext cx="8096043" cy="2626481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10000"/>
              </a:lnSpc>
              <a:defRPr/>
            </a:pPr>
            <a:r>
              <a:rPr lang="en-US" sz="2000" dirty="0" smtClean="0"/>
              <a:t>They </a:t>
            </a:r>
            <a:r>
              <a:rPr lang="en-US" sz="2000" dirty="0"/>
              <a:t>feature two deployable solar </a:t>
            </a:r>
            <a:r>
              <a:rPr lang="en-US" sz="2000" dirty="0" smtClean="0"/>
              <a:t>arrays</a:t>
            </a:r>
            <a:endParaRPr lang="en-US" sz="2000" dirty="0"/>
          </a:p>
          <a:p>
            <a:pPr marL="285750" indent="-285750">
              <a:lnSpc>
                <a:spcPct val="110000"/>
              </a:lnSpc>
              <a:defRPr/>
            </a:pPr>
            <a:r>
              <a:rPr lang="en-US" sz="2000" dirty="0"/>
              <a:t>D</a:t>
            </a:r>
            <a:r>
              <a:rPr lang="en-US" sz="2000" dirty="0" smtClean="0"/>
              <a:t>eployable </a:t>
            </a:r>
            <a:r>
              <a:rPr lang="en-US" sz="2000" dirty="0"/>
              <a:t>X-band antenna, and an UHF antenna. These provide an 8 kbps UHF link from </a:t>
            </a:r>
            <a:r>
              <a:rPr lang="en-US" sz="2000" dirty="0" err="1"/>
              <a:t>InSight</a:t>
            </a:r>
            <a:r>
              <a:rPr lang="en-US" sz="2000" dirty="0"/>
              <a:t> to </a:t>
            </a:r>
            <a:r>
              <a:rPr lang="en-US" sz="2000" dirty="0" err="1"/>
              <a:t>MarCO</a:t>
            </a:r>
            <a:r>
              <a:rPr lang="en-US" sz="2000" dirty="0"/>
              <a:t> and an 8 kbps X-band link from </a:t>
            </a:r>
            <a:r>
              <a:rPr lang="en-US" sz="2000" dirty="0" err="1"/>
              <a:t>MarCO</a:t>
            </a:r>
            <a:r>
              <a:rPr lang="en-US" sz="2000" dirty="0"/>
              <a:t> to the Deep Space Network (DSN).</a:t>
            </a:r>
          </a:p>
          <a:p>
            <a:pPr marL="285750" indent="-285750">
              <a:lnSpc>
                <a:spcPct val="110000"/>
              </a:lnSpc>
              <a:defRPr/>
            </a:pPr>
            <a:r>
              <a:rPr lang="en-US" sz="2000" dirty="0"/>
              <a:t>The </a:t>
            </a:r>
            <a:r>
              <a:rPr lang="en-US" sz="2000" dirty="0" err="1"/>
              <a:t>MarCO</a:t>
            </a:r>
            <a:r>
              <a:rPr lang="en-US" sz="2000" dirty="0"/>
              <a:t> satellites will be deployed from the Atlas-5(401) launch vehicles upper stage and fly on their own to Mars, performing trajectory correction maneuvers</a:t>
            </a:r>
          </a:p>
        </p:txBody>
      </p:sp>
      <p:pic>
        <p:nvPicPr>
          <p:cNvPr id="7" name="pasted-imag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211" y="1068106"/>
            <a:ext cx="4004145" cy="313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590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Shape 172"/>
          <p:cNvSpPr>
            <a:spLocks/>
          </p:cNvSpPr>
          <p:nvPr/>
        </p:nvSpPr>
        <p:spPr bwMode="auto">
          <a:xfrm>
            <a:off x="339725" y="1614488"/>
            <a:ext cx="6238875" cy="4859337"/>
          </a:xfrm>
          <a:custGeom>
            <a:avLst/>
            <a:gdLst>
              <a:gd name="T0" fmla="*/ 901078117 w 21600"/>
              <a:gd name="T1" fmla="*/ 546599148 h 21600"/>
              <a:gd name="T2" fmla="*/ 901078117 w 21600"/>
              <a:gd name="T3" fmla="*/ 546599148 h 21600"/>
              <a:gd name="T4" fmla="*/ 901078117 w 21600"/>
              <a:gd name="T5" fmla="*/ 546599148 h 21600"/>
              <a:gd name="T6" fmla="*/ 901078117 w 21600"/>
              <a:gd name="T7" fmla="*/ 54659914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6198" y="12771"/>
                  <a:pt x="13398" y="5571"/>
                  <a:pt x="21600" y="0"/>
                </a:cubicBezTo>
              </a:path>
            </a:pathLst>
          </a:custGeom>
          <a:noFill/>
          <a:ln w="25400">
            <a:solidFill>
              <a:srgbClr val="CA2E00"/>
            </a:solidFill>
            <a:miter lim="4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4291" tIns="32146" rIns="64291" bIns="32146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5540" name="Shape 173"/>
          <p:cNvSpPr>
            <a:spLocks/>
          </p:cNvSpPr>
          <p:nvPr/>
        </p:nvSpPr>
        <p:spPr bwMode="auto">
          <a:xfrm>
            <a:off x="871538" y="-247650"/>
            <a:ext cx="7751762" cy="6170613"/>
          </a:xfrm>
          <a:custGeom>
            <a:avLst/>
            <a:gdLst>
              <a:gd name="T0" fmla="*/ 1391110752 w 21600"/>
              <a:gd name="T1" fmla="*/ 881313231 h 21600"/>
              <a:gd name="T2" fmla="*/ 1391110752 w 21600"/>
              <a:gd name="T3" fmla="*/ 881313231 h 21600"/>
              <a:gd name="T4" fmla="*/ 1391110752 w 21600"/>
              <a:gd name="T5" fmla="*/ 881313231 h 21600"/>
              <a:gd name="T6" fmla="*/ 1391110752 w 21600"/>
              <a:gd name="T7" fmla="*/ 881313231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6476" y="13288"/>
                  <a:pt x="13676" y="6088"/>
                  <a:pt x="21600" y="0"/>
                </a:cubicBezTo>
              </a:path>
            </a:pathLst>
          </a:custGeom>
          <a:noFill/>
          <a:ln w="25400">
            <a:solidFill>
              <a:srgbClr val="FFFFFF"/>
            </a:solidFill>
            <a:miter lim="4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65541" name="Shape 174"/>
          <p:cNvSpPr>
            <a:spLocks/>
          </p:cNvSpPr>
          <p:nvPr/>
        </p:nvSpPr>
        <p:spPr bwMode="auto">
          <a:xfrm>
            <a:off x="857250" y="-257175"/>
            <a:ext cx="7499350" cy="6165850"/>
          </a:xfrm>
          <a:custGeom>
            <a:avLst/>
            <a:gdLst>
              <a:gd name="T0" fmla="*/ 1301985763 w 21600"/>
              <a:gd name="T1" fmla="*/ 880014661 h 21600"/>
              <a:gd name="T2" fmla="*/ 1301985763 w 21600"/>
              <a:gd name="T3" fmla="*/ 880014661 h 21600"/>
              <a:gd name="T4" fmla="*/ 1301985763 w 21600"/>
              <a:gd name="T5" fmla="*/ 880014661 h 21600"/>
              <a:gd name="T6" fmla="*/ 1301985763 w 21600"/>
              <a:gd name="T7" fmla="*/ 880014661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6440" y="13307"/>
                  <a:pt x="13640" y="6107"/>
                  <a:pt x="21600" y="0"/>
                </a:cubicBezTo>
              </a:path>
            </a:pathLst>
          </a:custGeom>
          <a:noFill/>
          <a:ln w="25400">
            <a:solidFill>
              <a:srgbClr val="FFFFFF"/>
            </a:solidFill>
            <a:miter lim="4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pic>
        <p:nvPicPr>
          <p:cNvPr id="65542" name="pasted-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513" y="1568450"/>
            <a:ext cx="642937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5545" name="Shape 150"/>
          <p:cNvSpPr>
            <a:spLocks noChangeArrowheads="1"/>
          </p:cNvSpPr>
          <p:nvPr/>
        </p:nvSpPr>
        <p:spPr bwMode="auto">
          <a:xfrm>
            <a:off x="6753225" y="1371659"/>
            <a:ext cx="550816" cy="349131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Mars</a:t>
            </a:r>
          </a:p>
        </p:txBody>
      </p:sp>
      <p:sp>
        <p:nvSpPr>
          <p:cNvPr id="65550" name="Shape 155"/>
          <p:cNvSpPr>
            <a:spLocks noChangeShapeType="1"/>
          </p:cNvSpPr>
          <p:nvPr/>
        </p:nvSpPr>
        <p:spPr bwMode="auto">
          <a:xfrm>
            <a:off x="6230938" y="1938338"/>
            <a:ext cx="568325" cy="1727200"/>
          </a:xfrm>
          <a:prstGeom prst="line">
            <a:avLst/>
          </a:prstGeom>
          <a:noFill/>
          <a:ln w="25400">
            <a:solidFill>
              <a:srgbClr val="FF7800"/>
            </a:solidFill>
            <a:miter lim="4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5551" name="Shape 156"/>
          <p:cNvSpPr>
            <a:spLocks noChangeShapeType="1"/>
          </p:cNvSpPr>
          <p:nvPr/>
        </p:nvSpPr>
        <p:spPr bwMode="auto">
          <a:xfrm>
            <a:off x="6521450" y="1630363"/>
            <a:ext cx="1878013" cy="704850"/>
          </a:xfrm>
          <a:prstGeom prst="line">
            <a:avLst/>
          </a:prstGeom>
          <a:noFill/>
          <a:ln w="25400">
            <a:solidFill>
              <a:srgbClr val="FF7800"/>
            </a:solidFill>
            <a:miter lim="4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5552" name="Shape 157"/>
          <p:cNvSpPr>
            <a:spLocks noChangeArrowheads="1"/>
          </p:cNvSpPr>
          <p:nvPr/>
        </p:nvSpPr>
        <p:spPr bwMode="auto">
          <a:xfrm>
            <a:off x="6230938" y="1627188"/>
            <a:ext cx="287337" cy="312737"/>
          </a:xfrm>
          <a:prstGeom prst="rect">
            <a:avLst/>
          </a:prstGeom>
          <a:noFill/>
          <a:ln w="25400">
            <a:solidFill>
              <a:srgbClr val="FF7800"/>
            </a:solidFill>
            <a:miter lim="4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endParaRPr lang="en-US" sz="2600">
              <a:solidFill>
                <a:srgbClr val="000000"/>
              </a:solidFill>
            </a:endParaRPr>
          </a:p>
        </p:txBody>
      </p:sp>
      <p:sp>
        <p:nvSpPr>
          <p:cNvPr id="65553" name="Shape 158"/>
          <p:cNvSpPr>
            <a:spLocks noChangeArrowheads="1"/>
          </p:cNvSpPr>
          <p:nvPr/>
        </p:nvSpPr>
        <p:spPr bwMode="auto">
          <a:xfrm>
            <a:off x="6149975" y="3696960"/>
            <a:ext cx="2684551" cy="626129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Entry, Descent, and </a:t>
            </a:r>
            <a:r>
              <a:rPr lang="en-US" dirty="0" smtClean="0">
                <a:solidFill>
                  <a:srgbClr val="000000"/>
                </a:solidFill>
              </a:rPr>
              <a:t>Landing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Of </a:t>
            </a:r>
            <a:r>
              <a:rPr lang="en-US" dirty="0" err="1" smtClean="0">
                <a:solidFill>
                  <a:srgbClr val="000000"/>
                </a:solidFill>
              </a:rPr>
              <a:t>InSight</a:t>
            </a:r>
            <a:r>
              <a:rPr lang="en-US" dirty="0" smtClean="0">
                <a:solidFill>
                  <a:srgbClr val="000000"/>
                </a:solidFill>
              </a:rPr>
              <a:t> Mission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5554" name="pasted-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088" y="2336800"/>
            <a:ext cx="1595437" cy="1325563"/>
          </a:xfrm>
          <a:prstGeom prst="rect">
            <a:avLst/>
          </a:prstGeom>
          <a:noFill/>
          <a:ln w="25400">
            <a:solidFill>
              <a:srgbClr val="FF7800"/>
            </a:solidFill>
            <a:miter lim="4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55" name="pasted-ima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063" y="1268413"/>
            <a:ext cx="236537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65556" name="pasted-ima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563" y="1222375"/>
            <a:ext cx="236537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65559" name="pasted-imag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1349">
            <a:off x="3951288" y="3044825"/>
            <a:ext cx="207962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5561" name="Shape 166"/>
          <p:cNvSpPr>
            <a:spLocks noChangeArrowheads="1"/>
          </p:cNvSpPr>
          <p:nvPr/>
        </p:nvSpPr>
        <p:spPr bwMode="auto">
          <a:xfrm>
            <a:off x="1665288" y="4149725"/>
            <a:ext cx="585787" cy="285750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Eurostile" charset="0"/>
                <a:cs typeface="Eurostile" charset="0"/>
                <a:sym typeface="Eurostile" charset="0"/>
              </a:rPr>
              <a:t>TCM 2</a:t>
            </a:r>
          </a:p>
        </p:txBody>
      </p:sp>
      <p:sp>
        <p:nvSpPr>
          <p:cNvPr id="65562" name="Shape 167"/>
          <p:cNvSpPr>
            <a:spLocks noChangeArrowheads="1"/>
          </p:cNvSpPr>
          <p:nvPr/>
        </p:nvSpPr>
        <p:spPr bwMode="auto">
          <a:xfrm>
            <a:off x="2730500" y="3184525"/>
            <a:ext cx="587375" cy="285750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Eurostile" charset="0"/>
                <a:cs typeface="Eurostile" charset="0"/>
                <a:sym typeface="Eurostile" charset="0"/>
              </a:rPr>
              <a:t>TCM 3</a:t>
            </a:r>
          </a:p>
        </p:txBody>
      </p:sp>
      <p:sp>
        <p:nvSpPr>
          <p:cNvPr id="65563" name="Shape 168"/>
          <p:cNvSpPr>
            <a:spLocks noChangeArrowheads="1"/>
          </p:cNvSpPr>
          <p:nvPr/>
        </p:nvSpPr>
        <p:spPr bwMode="auto">
          <a:xfrm>
            <a:off x="3927475" y="2179638"/>
            <a:ext cx="585788" cy="285750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Eurostile" charset="0"/>
                <a:cs typeface="Eurostile" charset="0"/>
                <a:sym typeface="Eurostile" charset="0"/>
              </a:rPr>
              <a:t>TCM 4</a:t>
            </a:r>
          </a:p>
        </p:txBody>
      </p:sp>
      <p:sp>
        <p:nvSpPr>
          <p:cNvPr id="65564" name="Shape 169"/>
          <p:cNvSpPr>
            <a:spLocks noChangeArrowheads="1"/>
          </p:cNvSpPr>
          <p:nvPr/>
        </p:nvSpPr>
        <p:spPr bwMode="auto">
          <a:xfrm>
            <a:off x="4933950" y="1403350"/>
            <a:ext cx="585788" cy="285750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Eurostile" charset="0"/>
                <a:cs typeface="Eurostile" charset="0"/>
                <a:sym typeface="Eurostile" charset="0"/>
              </a:rPr>
              <a:t>TCM 5</a:t>
            </a:r>
          </a:p>
        </p:txBody>
      </p:sp>
      <p:sp>
        <p:nvSpPr>
          <p:cNvPr id="65565" name="Shape 170"/>
          <p:cNvSpPr>
            <a:spLocks noChangeArrowheads="1"/>
          </p:cNvSpPr>
          <p:nvPr/>
        </p:nvSpPr>
        <p:spPr bwMode="auto">
          <a:xfrm>
            <a:off x="3287713" y="3675063"/>
            <a:ext cx="1665287" cy="333375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Eurostile" charset="0"/>
                <a:cs typeface="Eurostile" charset="0"/>
                <a:sym typeface="Eurostile" charset="0"/>
              </a:rPr>
              <a:t>6.5 Month Cruise</a:t>
            </a:r>
          </a:p>
        </p:txBody>
      </p:sp>
      <p:sp>
        <p:nvSpPr>
          <p:cNvPr id="65566" name="Shape 171"/>
          <p:cNvSpPr>
            <a:spLocks noGrp="1"/>
          </p:cNvSpPr>
          <p:nvPr>
            <p:ph type="title" idx="4294967295"/>
          </p:nvPr>
        </p:nvSpPr>
        <p:spPr>
          <a:xfrm>
            <a:off x="171610" y="-384175"/>
            <a:ext cx="4341653" cy="1952625"/>
          </a:xfrm>
        </p:spPr>
        <p:txBody>
          <a:bodyPr anchor="b"/>
          <a:lstStyle/>
          <a:p>
            <a:r>
              <a:rPr lang="en-US" sz="5600">
                <a:solidFill>
                  <a:srgbClr val="000000"/>
                </a:solidFill>
                <a:latin typeface="Eurostile" charset="0"/>
                <a:ea typeface="ＭＳ Ｐゴシック" charset="0"/>
                <a:cs typeface="Eurostile" charset="0"/>
                <a:sym typeface="Eurostile" charset="0"/>
              </a:rPr>
              <a:t>MarCO</a:t>
            </a:r>
            <a:br>
              <a:rPr lang="en-US" sz="5600">
                <a:solidFill>
                  <a:srgbClr val="000000"/>
                </a:solidFill>
                <a:latin typeface="Eurostile" charset="0"/>
                <a:ea typeface="ＭＳ Ｐゴシック" charset="0"/>
                <a:cs typeface="Eurostile" charset="0"/>
                <a:sym typeface="Eurostile" charset="0"/>
              </a:rPr>
            </a:br>
            <a:r>
              <a:rPr lang="en-US" sz="2200">
                <a:solidFill>
                  <a:srgbClr val="000000"/>
                </a:solidFill>
                <a:latin typeface="Eurostile" charset="0"/>
                <a:ea typeface="ＭＳ Ｐゴシック" charset="0"/>
                <a:cs typeface="Eurostile" charset="0"/>
                <a:sym typeface="Eurostile" charset="0"/>
              </a:rPr>
              <a:t>Mars Cube One</a:t>
            </a:r>
          </a:p>
        </p:txBody>
      </p:sp>
      <p:pic>
        <p:nvPicPr>
          <p:cNvPr id="65538" name="pasted-imag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36" y="5912299"/>
            <a:ext cx="642938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5546" name="Shape 151"/>
          <p:cNvSpPr>
            <a:spLocks noChangeArrowheads="1"/>
          </p:cNvSpPr>
          <p:nvPr/>
        </p:nvSpPr>
        <p:spPr bwMode="auto">
          <a:xfrm>
            <a:off x="898637" y="6058408"/>
            <a:ext cx="574485" cy="349131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Earth</a:t>
            </a:r>
          </a:p>
        </p:txBody>
      </p:sp>
      <p:sp>
        <p:nvSpPr>
          <p:cNvPr id="65547" name="Shape 152"/>
          <p:cNvSpPr>
            <a:spLocks noChangeArrowheads="1"/>
          </p:cNvSpPr>
          <p:nvPr/>
        </p:nvSpPr>
        <p:spPr bwMode="auto">
          <a:xfrm>
            <a:off x="447787" y="4675636"/>
            <a:ext cx="1263650" cy="333375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Eurostile" charset="0"/>
                <a:cs typeface="Eurostile" charset="0"/>
                <a:sym typeface="Eurostile" charset="0"/>
              </a:rPr>
              <a:t>March 2016</a:t>
            </a:r>
          </a:p>
        </p:txBody>
      </p:sp>
      <p:pic>
        <p:nvPicPr>
          <p:cNvPr id="65549" name="pasted-imag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57644">
            <a:off x="1028812" y="5374136"/>
            <a:ext cx="936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65557" name="pasted-ima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837" y="4991549"/>
            <a:ext cx="23495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65558" name="pasted-ima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349" y="5166174"/>
            <a:ext cx="2365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5560" name="Shape 165"/>
          <p:cNvSpPr>
            <a:spLocks noChangeArrowheads="1"/>
          </p:cNvSpPr>
          <p:nvPr/>
        </p:nvSpPr>
        <p:spPr bwMode="auto">
          <a:xfrm>
            <a:off x="1784462" y="5032824"/>
            <a:ext cx="585787" cy="285750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Eurostile" charset="0"/>
                <a:cs typeface="Eurostile" charset="0"/>
                <a:sym typeface="Eurostile" charset="0"/>
              </a:rPr>
              <a:t>TCM 1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6388100" y="961121"/>
            <a:ext cx="365125" cy="2612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022975" y="982894"/>
            <a:ext cx="365125" cy="2612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59718" y="4593392"/>
            <a:ext cx="1838324" cy="1982031"/>
          </a:xfrm>
          <a:prstGeom prst="rect">
            <a:avLst/>
          </a:prstGeom>
          <a:ln w="28575" cmpd="sng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38756178"/>
      </p:ext>
    </p:extLst>
  </p:cSld>
  <p:clrMapOvr>
    <a:masterClrMapping/>
  </p:clrMapOvr>
  <p:transition spd="slow"/>
  <p:timing>
    <p:tnLst>
      <p:par>
        <p:cTn id="1" dur="indefinite" restart="never" fill="hold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03200" y="115196"/>
            <a:ext cx="8483600" cy="6429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Ways to deliver </a:t>
            </a:r>
            <a:r>
              <a:rPr lang="en-US" sz="3200" dirty="0" err="1" smtClean="0"/>
              <a:t>CubeSats</a:t>
            </a:r>
            <a:r>
              <a:rPr lang="en-US" sz="3200" dirty="0" smtClean="0"/>
              <a:t> to Mars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E7BB80-9574-4EF7-9CF7-47B6C96DD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3" name="Left Arrow 42"/>
          <p:cNvSpPr/>
          <p:nvPr/>
        </p:nvSpPr>
        <p:spPr bwMode="auto">
          <a:xfrm>
            <a:off x="290926" y="5598858"/>
            <a:ext cx="8503149" cy="378162"/>
          </a:xfrm>
          <a:prstGeom prst="leftArrow">
            <a:avLst>
              <a:gd name="adj1" fmla="val 50000"/>
              <a:gd name="adj2" fmla="val 75155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i="1" dirty="0" smtClean="0">
                <a:latin typeface="Calibri"/>
                <a:cs typeface="Calibri"/>
              </a:rPr>
              <a:t>Hard                                                     (implementation challenge for CubeSat)                                                                                         Easy</a:t>
            </a:r>
            <a:endParaRPr kumimoji="0" lang="en-US" sz="1200" b="0" i="1" u="none" strike="noStrike" cap="none" normalizeH="0" baseline="0" dirty="0" smtClean="0">
              <a:ln>
                <a:noFill/>
              </a:ln>
              <a:effectLst/>
              <a:latin typeface="Calibri"/>
              <a:cs typeface="Calibri"/>
            </a:endParaRPr>
          </a:p>
        </p:txBody>
      </p:sp>
      <p:sp>
        <p:nvSpPr>
          <p:cNvPr id="19" name="Left Arrow 18"/>
          <p:cNvSpPr/>
          <p:nvPr/>
        </p:nvSpPr>
        <p:spPr bwMode="auto">
          <a:xfrm flipH="1">
            <a:off x="353537" y="6208458"/>
            <a:ext cx="8518525" cy="378162"/>
          </a:xfrm>
          <a:prstGeom prst="leftArrow">
            <a:avLst>
              <a:gd name="adj1" fmla="val 50000"/>
              <a:gd name="adj2" fmla="val 75155"/>
            </a:avLst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i="1" dirty="0" smtClean="0">
                <a:latin typeface="Calibri"/>
                <a:cs typeface="Calibri"/>
              </a:rPr>
              <a:t>       Easy                                                     (implementation challenge for host mission)                                                                                  Hard  </a:t>
            </a:r>
            <a:endParaRPr kumimoji="0" lang="en-US" sz="1200" b="0" i="1" u="none" strike="noStrike" cap="none" normalizeH="0" baseline="0" dirty="0" smtClean="0">
              <a:ln>
                <a:noFill/>
              </a:ln>
              <a:effectLst/>
              <a:latin typeface="Calibri"/>
              <a:cs typeface="Calibri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75550" y="935695"/>
            <a:ext cx="8603982" cy="4442560"/>
            <a:chOff x="275550" y="935695"/>
            <a:chExt cx="8603982" cy="4442560"/>
          </a:xfrm>
        </p:grpSpPr>
        <p:sp>
          <p:nvSpPr>
            <p:cNvPr id="35" name="Rounded Rectangle 34"/>
            <p:cNvSpPr>
              <a:spLocks noChangeAspect="1"/>
            </p:cNvSpPr>
            <p:nvPr/>
          </p:nvSpPr>
          <p:spPr>
            <a:xfrm>
              <a:off x="5760833" y="983822"/>
              <a:ext cx="952608" cy="886715"/>
            </a:xfrm>
            <a:prstGeom prst="roundRect">
              <a:avLst>
                <a:gd name="adj" fmla="val 10000"/>
              </a:avLst>
            </a:prstGeom>
            <a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ounded Rectangle 16"/>
            <p:cNvSpPr/>
            <p:nvPr/>
          </p:nvSpPr>
          <p:spPr>
            <a:xfrm>
              <a:off x="3789507" y="1988936"/>
              <a:ext cx="1588688" cy="2833452"/>
            </a:xfrm>
            <a:prstGeom prst="roundRect">
              <a:avLst>
                <a:gd name="adj" fmla="val 10000"/>
              </a:avLst>
            </a:prstGeom>
            <a:solidFill>
              <a:srgbClr val="F3EBE2"/>
            </a:solidFill>
            <a:ln w="25400">
              <a:noFill/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US" sz="1400" dirty="0">
                  <a:solidFill>
                    <a:srgbClr val="000000"/>
                  </a:solidFill>
                </a:rPr>
                <a:t>Deploy </a:t>
              </a:r>
              <a:r>
                <a:rPr lang="en-US" sz="1400" dirty="0" err="1" smtClean="0">
                  <a:solidFill>
                    <a:srgbClr val="000000"/>
                  </a:solidFill>
                </a:rPr>
                <a:t>CubeSat</a:t>
              </a:r>
              <a:r>
                <a:rPr lang="en-US" sz="1400" dirty="0" smtClean="0">
                  <a:solidFill>
                    <a:srgbClr val="000000"/>
                  </a:solidFill>
                </a:rPr>
                <a:t> at </a:t>
              </a:r>
              <a:r>
                <a:rPr lang="en-US" sz="1400" dirty="0">
                  <a:solidFill>
                    <a:srgbClr val="000000"/>
                  </a:solidFill>
                </a:rPr>
                <a:t>Mars arrival </a:t>
              </a:r>
              <a:r>
                <a:rPr lang="en-US" sz="1400" dirty="0" smtClean="0">
                  <a:solidFill>
                    <a:srgbClr val="000000"/>
                  </a:solidFill>
                </a:rPr>
                <a:t>…</a:t>
              </a:r>
            </a:p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US" sz="1400" dirty="0" smtClean="0">
                  <a:solidFill>
                    <a:srgbClr val="000000"/>
                  </a:solidFill>
                </a:rPr>
                <a:t>from </a:t>
              </a:r>
            </a:p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US" sz="1400" b="1" dirty="0" smtClean="0">
                  <a:solidFill>
                    <a:srgbClr val="000000"/>
                  </a:solidFill>
                </a:rPr>
                <a:t>a Mars </a:t>
              </a:r>
              <a:r>
                <a:rPr lang="en-US" sz="1400" b="1" dirty="0">
                  <a:solidFill>
                    <a:srgbClr val="000000"/>
                  </a:solidFill>
                </a:rPr>
                <a:t>Lander or Orbiter </a:t>
              </a:r>
              <a:r>
                <a:rPr lang="en-US" sz="1400" dirty="0">
                  <a:solidFill>
                    <a:srgbClr val="000000"/>
                  </a:solidFill>
                </a:rPr>
                <a:t>Mothership</a:t>
              </a:r>
            </a:p>
            <a:p>
              <a:pPr marL="57150" lvl="1" indent="-57150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endParaRPr lang="en-US" sz="1050" dirty="0" smtClean="0">
                <a:solidFill>
                  <a:srgbClr val="000000"/>
                </a:solidFill>
              </a:endParaRPr>
            </a:p>
            <a:p>
              <a:pPr marL="57150" lvl="1" indent="-57150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US" sz="1050" dirty="0" smtClean="0">
                  <a:solidFill>
                    <a:srgbClr val="000000"/>
                  </a:solidFill>
                </a:rPr>
                <a:t>Mother </a:t>
              </a:r>
              <a:r>
                <a:rPr lang="en-US" sz="1050" dirty="0">
                  <a:solidFill>
                    <a:srgbClr val="000000"/>
                  </a:solidFill>
                </a:rPr>
                <a:t>ship provides cruise services</a:t>
              </a:r>
            </a:p>
            <a:p>
              <a:pPr marL="57150" lvl="1" indent="-57150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US" sz="1050" dirty="0">
                  <a:solidFill>
                    <a:srgbClr val="000000"/>
                  </a:solidFill>
                </a:rPr>
                <a:t>Fly-By or MOI by Aerocapture or advanced propulsion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032528" y="2003535"/>
              <a:ext cx="1588688" cy="2869428"/>
            </a:xfrm>
            <a:prstGeom prst="roundRect">
              <a:avLst>
                <a:gd name="adj" fmla="val 10000"/>
              </a:avLst>
            </a:prstGeom>
            <a:solidFill>
              <a:srgbClr val="EBE3E1"/>
            </a:solidFill>
            <a:ln w="25400">
              <a:noFill/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US" sz="1400" dirty="0">
                  <a:solidFill>
                    <a:srgbClr val="000000"/>
                  </a:solidFill>
                </a:rPr>
                <a:t>Deploy </a:t>
              </a:r>
              <a:r>
                <a:rPr lang="en-US" sz="1400" dirty="0" err="1" smtClean="0">
                  <a:solidFill>
                    <a:srgbClr val="000000"/>
                  </a:solidFill>
                </a:rPr>
                <a:t>CubeSat</a:t>
              </a:r>
              <a:r>
                <a:rPr lang="en-US" sz="1400" dirty="0" smtClean="0">
                  <a:solidFill>
                    <a:srgbClr val="000000"/>
                  </a:solidFill>
                </a:rPr>
                <a:t> during cruise…</a:t>
              </a:r>
            </a:p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US" sz="1400" dirty="0" smtClean="0">
                  <a:solidFill>
                    <a:srgbClr val="000000"/>
                  </a:solidFill>
                </a:rPr>
                <a:t>from </a:t>
              </a:r>
            </a:p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US" sz="1400" dirty="0" smtClean="0">
                  <a:solidFill>
                    <a:srgbClr val="000000"/>
                  </a:solidFill>
                </a:rPr>
                <a:t>a </a:t>
              </a:r>
              <a:r>
                <a:rPr lang="en-US" sz="1400" b="1" dirty="0" smtClean="0">
                  <a:solidFill>
                    <a:srgbClr val="000000"/>
                  </a:solidFill>
                </a:rPr>
                <a:t>Mars-bound </a:t>
              </a:r>
              <a:r>
                <a:rPr lang="en-US" sz="1400" b="1" dirty="0">
                  <a:solidFill>
                    <a:srgbClr val="000000"/>
                  </a:solidFill>
                </a:rPr>
                <a:t>launch </a:t>
              </a:r>
              <a:r>
                <a:rPr lang="en-US" sz="1400" b="1" dirty="0" smtClean="0">
                  <a:solidFill>
                    <a:srgbClr val="000000"/>
                  </a:solidFill>
                </a:rPr>
                <a:t>vehicle</a:t>
              </a:r>
            </a:p>
            <a:p>
              <a:pPr marL="57150" lvl="1" indent="-57150" defTabSz="4889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FontTx/>
                <a:buChar char="••"/>
              </a:pPr>
              <a:endParaRPr lang="en-US" sz="1050" dirty="0" smtClean="0">
                <a:solidFill>
                  <a:srgbClr val="000000"/>
                </a:solidFill>
              </a:endParaRPr>
            </a:p>
            <a:p>
              <a:pPr marL="57150" lvl="1" indent="-57150" defTabSz="4889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FontTx/>
                <a:buChar char="••"/>
              </a:pPr>
              <a:r>
                <a:rPr lang="en-US" sz="1050" dirty="0" smtClean="0">
                  <a:solidFill>
                    <a:srgbClr val="000000"/>
                  </a:solidFill>
                </a:rPr>
                <a:t>Co-manifest with a Mars mission launch</a:t>
              </a:r>
            </a:p>
            <a:p>
              <a:pPr marL="57150" lvl="1" indent="-57150" defTabSz="4889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har char="••"/>
              </a:pPr>
              <a:r>
                <a:rPr lang="en-US" sz="1050" dirty="0" smtClean="0">
                  <a:solidFill>
                    <a:srgbClr val="000000"/>
                  </a:solidFill>
                </a:rPr>
                <a:t>Cruise navigation to Mars </a:t>
              </a:r>
              <a:r>
                <a:rPr lang="en-US" sz="1050" dirty="0">
                  <a:solidFill>
                    <a:srgbClr val="000000"/>
                  </a:solidFill>
                </a:rPr>
                <a:t>and </a:t>
              </a:r>
              <a:r>
                <a:rPr lang="en-US" sz="1050" dirty="0" err="1" smtClean="0">
                  <a:solidFill>
                    <a:srgbClr val="000000"/>
                  </a:solidFill>
                </a:rPr>
                <a:t>comm</a:t>
              </a:r>
              <a:r>
                <a:rPr lang="en-US" sz="1050" dirty="0" smtClean="0">
                  <a:solidFill>
                    <a:srgbClr val="000000"/>
                  </a:solidFill>
                </a:rPr>
                <a:t> by CubeSat</a:t>
              </a:r>
            </a:p>
            <a:p>
              <a:pPr marL="57150" lvl="1" indent="-57150" defTabSz="4889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FontTx/>
                <a:buChar char="••"/>
              </a:pPr>
              <a:r>
                <a:rPr lang="en-US" sz="1050" dirty="0">
                  <a:solidFill>
                    <a:srgbClr val="000000"/>
                  </a:solidFill>
                </a:rPr>
                <a:t>Fly-By or MOI by Aerocapture or advanced propulsion</a:t>
              </a:r>
            </a:p>
            <a:p>
              <a:pPr marL="57150" lvl="1" indent="-57150" defTabSz="4889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har char="••"/>
              </a:pPr>
              <a:endParaRPr lang="en-US" sz="105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5546485" y="1988937"/>
              <a:ext cx="1588688" cy="2833452"/>
            </a:xfrm>
            <a:prstGeom prst="roundRect">
              <a:avLst>
                <a:gd name="adj" fmla="val 10000"/>
              </a:avLst>
            </a:prstGeom>
            <a:solidFill>
              <a:srgbClr val="F7F7DD"/>
            </a:solidFill>
            <a:ln w="25400">
              <a:noFill/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>
                  <a:solidFill>
                    <a:schemeClr val="tx1"/>
                  </a:solidFill>
                </a:rPr>
                <a:t>Deploy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CubeSat</a:t>
              </a:r>
              <a:r>
                <a:rPr lang="en-US" sz="1400" dirty="0" smtClean="0">
                  <a:solidFill>
                    <a:schemeClr val="tx1"/>
                  </a:solidFill>
                </a:rPr>
                <a:t> in </a:t>
              </a:r>
              <a:r>
                <a:rPr lang="en-US" sz="1400" dirty="0">
                  <a:solidFill>
                    <a:schemeClr val="tx1"/>
                  </a:solidFill>
                </a:rPr>
                <a:t>Mars </a:t>
              </a:r>
              <a:r>
                <a:rPr lang="en-US" sz="1400" dirty="0" smtClean="0">
                  <a:solidFill>
                    <a:schemeClr val="tx1"/>
                  </a:solidFill>
                </a:rPr>
                <a:t>orbit …</a:t>
              </a:r>
              <a:endParaRPr lang="en-US" sz="1400" dirty="0">
                <a:solidFill>
                  <a:schemeClr val="tx1"/>
                </a:solidFill>
              </a:endParaRPr>
            </a:p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 smtClean="0">
                  <a:solidFill>
                    <a:schemeClr val="tx1"/>
                  </a:solidFill>
                </a:rPr>
                <a:t>from </a:t>
              </a:r>
              <a:endParaRPr lang="en-US" sz="1400" dirty="0">
                <a:solidFill>
                  <a:schemeClr val="tx1"/>
                </a:solidFill>
              </a:endParaRPr>
            </a:p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dirty="0" smtClean="0">
                  <a:solidFill>
                    <a:schemeClr val="tx1"/>
                  </a:solidFill>
                </a:rPr>
                <a:t>a Mars Orbiter </a:t>
              </a:r>
              <a:r>
                <a:rPr lang="en-US" sz="1400" dirty="0">
                  <a:solidFill>
                    <a:schemeClr val="tx1"/>
                  </a:solidFill>
                </a:rPr>
                <a:t>Mothership</a:t>
              </a:r>
            </a:p>
            <a:p>
              <a:pPr marL="57150" lvl="1" indent="-57150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050" dirty="0" smtClean="0">
                <a:solidFill>
                  <a:srgbClr val="000000"/>
                </a:solidFill>
              </a:endParaRPr>
            </a:p>
            <a:p>
              <a:pPr marL="57150" lvl="1" indent="-57150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050" dirty="0">
                <a:solidFill>
                  <a:srgbClr val="000000"/>
                </a:solidFill>
              </a:endParaRPr>
            </a:p>
            <a:p>
              <a:pPr marL="57150" lvl="1" indent="-57150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50" dirty="0" smtClean="0">
                  <a:solidFill>
                    <a:srgbClr val="000000"/>
                  </a:solidFill>
                </a:rPr>
                <a:t>Mother </a:t>
              </a:r>
              <a:r>
                <a:rPr lang="en-US" sz="1050" dirty="0">
                  <a:solidFill>
                    <a:srgbClr val="000000"/>
                  </a:solidFill>
                </a:rPr>
                <a:t>ship provides cruise services</a:t>
              </a:r>
            </a:p>
            <a:p>
              <a:pPr marL="57150" lvl="1" indent="-57150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50" dirty="0">
                  <a:solidFill>
                    <a:srgbClr val="000000"/>
                  </a:solidFill>
                </a:rPr>
                <a:t>Mother ship provides orbital insertion and DTE comm</a:t>
              </a:r>
              <a:r>
                <a:rPr lang="en-US" sz="1050" dirty="0" smtClean="0">
                  <a:solidFill>
                    <a:srgbClr val="000000"/>
                  </a:solidFill>
                </a:rPr>
                <a:t>.</a:t>
              </a:r>
              <a:endParaRPr lang="en-US" sz="1050" dirty="0">
                <a:solidFill>
                  <a:srgbClr val="000000"/>
                </a:solidFill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275550" y="1981200"/>
              <a:ext cx="1588688" cy="2866734"/>
            </a:xfrm>
            <a:prstGeom prst="roundRect">
              <a:avLst>
                <a:gd name="adj" fmla="val 10000"/>
              </a:avLst>
            </a:prstGeom>
            <a:solidFill>
              <a:srgbClr val="E3F2F7"/>
            </a:solidFill>
            <a:ln w="25400">
              <a:noFill/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>
                  <a:solidFill>
                    <a:srgbClr val="000000"/>
                  </a:solidFill>
                </a:rPr>
                <a:t>Deploy </a:t>
              </a:r>
              <a:r>
                <a:rPr lang="en-US" sz="1400" dirty="0" err="1" smtClean="0">
                  <a:solidFill>
                    <a:srgbClr val="000000"/>
                  </a:solidFill>
                </a:rPr>
                <a:t>CubeSat</a:t>
              </a:r>
              <a:r>
                <a:rPr lang="en-US" sz="1400" dirty="0" smtClean="0">
                  <a:solidFill>
                    <a:srgbClr val="000000"/>
                  </a:solidFill>
                </a:rPr>
                <a:t> near </a:t>
              </a:r>
              <a:r>
                <a:rPr lang="en-US" sz="1400" dirty="0">
                  <a:solidFill>
                    <a:srgbClr val="000000"/>
                  </a:solidFill>
                </a:rPr>
                <a:t>Earth …</a:t>
              </a:r>
            </a:p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 smtClean="0">
                  <a:solidFill>
                    <a:srgbClr val="000000"/>
                  </a:solidFill>
                </a:rPr>
                <a:t>from </a:t>
              </a:r>
            </a:p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 smtClean="0">
                  <a:solidFill>
                    <a:srgbClr val="000000"/>
                  </a:solidFill>
                </a:rPr>
                <a:t>a launch </a:t>
              </a:r>
              <a:r>
                <a:rPr lang="en-US" sz="1400" dirty="0">
                  <a:solidFill>
                    <a:srgbClr val="000000"/>
                  </a:solidFill>
                </a:rPr>
                <a:t>vehicle in </a:t>
              </a:r>
              <a:r>
                <a:rPr lang="en-US" sz="1400" b="1" dirty="0">
                  <a:solidFill>
                    <a:srgbClr val="000000"/>
                  </a:solidFill>
                </a:rPr>
                <a:t>Earth orbit / </a:t>
              </a:r>
              <a:r>
                <a:rPr lang="en-US" sz="1400" b="1" dirty="0" smtClean="0">
                  <a:solidFill>
                    <a:srgbClr val="000000"/>
                  </a:solidFill>
                </a:rPr>
                <a:t>GTO</a:t>
              </a:r>
            </a:p>
            <a:p>
              <a:pPr marL="57150" lvl="1" indent="-57150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50" dirty="0" smtClean="0">
                  <a:solidFill>
                    <a:srgbClr val="000000"/>
                  </a:solidFill>
                </a:rPr>
                <a:t>Many </a:t>
              </a:r>
              <a:r>
                <a:rPr lang="en-US" sz="1050" dirty="0">
                  <a:solidFill>
                    <a:srgbClr val="000000"/>
                  </a:solidFill>
                </a:rPr>
                <a:t>commercial and US government GTO launch opportunities</a:t>
              </a:r>
            </a:p>
            <a:p>
              <a:pPr marL="57150" lvl="1" indent="-57150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50" dirty="0" smtClean="0">
                  <a:solidFill>
                    <a:srgbClr val="000000"/>
                  </a:solidFill>
                </a:rPr>
                <a:t>Additional </a:t>
              </a:r>
              <a:r>
                <a:rPr lang="en-US" sz="1050" dirty="0">
                  <a:solidFill>
                    <a:srgbClr val="000000"/>
                  </a:solidFill>
                </a:rPr>
                <a:t>propulsion from Earth GTO to </a:t>
              </a:r>
              <a:r>
                <a:rPr lang="en-US" sz="1050" dirty="0" smtClean="0">
                  <a:solidFill>
                    <a:srgbClr val="000000"/>
                  </a:solidFill>
                </a:rPr>
                <a:t>Mars</a:t>
              </a:r>
            </a:p>
            <a:p>
              <a:pPr marL="57150" lvl="1" indent="-57150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US" sz="1050" dirty="0" smtClean="0">
                  <a:solidFill>
                    <a:srgbClr val="000000"/>
                  </a:solidFill>
                </a:rPr>
                <a:t>Fly-By or MOI </a:t>
              </a:r>
              <a:r>
                <a:rPr lang="en-US" sz="1050" dirty="0">
                  <a:solidFill>
                    <a:srgbClr val="000000"/>
                  </a:solidFill>
                </a:rPr>
                <a:t>by Aerocapture or advanced propulsion</a:t>
              </a:r>
            </a:p>
            <a:p>
              <a:pPr marL="0" lvl="1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1050" dirty="0">
                <a:solidFill>
                  <a:srgbClr val="000000"/>
                </a:solidFill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51436" y="935695"/>
              <a:ext cx="958694" cy="939530"/>
            </a:xfrm>
            <a:prstGeom prst="rect">
              <a:avLst/>
            </a:prstGeom>
            <a:blipFill rotWithShape="1">
              <a:blip r:embed="rId4"/>
              <a:stretch>
                <a:fillRect/>
              </a:stretch>
            </a:blip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3" name="Rounded Rectangle 32"/>
            <p:cNvSpPr>
              <a:spLocks noChangeAspect="1"/>
            </p:cNvSpPr>
            <p:nvPr/>
          </p:nvSpPr>
          <p:spPr>
            <a:xfrm>
              <a:off x="709138" y="1132280"/>
              <a:ext cx="745508" cy="736309"/>
            </a:xfrm>
            <a:prstGeom prst="roundRect">
              <a:avLst>
                <a:gd name="adj" fmla="val 10000"/>
              </a:avLst>
            </a:prstGeom>
            <a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Rounded Rectangle 33"/>
            <p:cNvSpPr>
              <a:spLocks noChangeAspect="1"/>
            </p:cNvSpPr>
            <p:nvPr/>
          </p:nvSpPr>
          <p:spPr>
            <a:xfrm>
              <a:off x="2496230" y="1078174"/>
              <a:ext cx="685278" cy="812190"/>
            </a:xfrm>
            <a:prstGeom prst="roundRect">
              <a:avLst>
                <a:gd name="adj" fmla="val 6079"/>
              </a:avLst>
            </a:prstGeom>
            <a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9" name="Rounded Rectangle 48"/>
            <p:cNvSpPr/>
            <p:nvPr/>
          </p:nvSpPr>
          <p:spPr>
            <a:xfrm>
              <a:off x="302926" y="4934158"/>
              <a:ext cx="1588688" cy="422117"/>
            </a:xfrm>
            <a:prstGeom prst="roundRect">
              <a:avLst>
                <a:gd name="adj" fmla="val 10000"/>
              </a:avLst>
            </a:prstGeom>
            <a:solidFill>
              <a:srgbClr val="E3F2F7"/>
            </a:solidFill>
            <a:ln w="25400">
              <a:noFill/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i="1" dirty="0">
                  <a:solidFill>
                    <a:schemeClr val="tx1"/>
                  </a:solidFill>
                  <a:latin typeface="Calibri"/>
                  <a:cs typeface="Calibri"/>
                </a:rPr>
                <a:t>Self-contained spacecraft</a:t>
              </a: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5561863" y="4956137"/>
              <a:ext cx="3317669" cy="422118"/>
            </a:xfrm>
            <a:prstGeom prst="roundRect">
              <a:avLst>
                <a:gd name="adj" fmla="val 10000"/>
              </a:avLst>
            </a:prstGeom>
            <a:solidFill>
              <a:srgbClr val="F7F7DD"/>
            </a:solidFill>
            <a:ln w="25400">
              <a:noFill/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i="1" dirty="0">
                  <a:solidFill>
                    <a:schemeClr val="tx1"/>
                  </a:solidFill>
                </a:rPr>
                <a:t>Heavy reliance on mothership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7275466" y="1986989"/>
              <a:ext cx="1588688" cy="2833452"/>
            </a:xfrm>
            <a:prstGeom prst="roundRect">
              <a:avLst>
                <a:gd name="adj" fmla="val 10000"/>
              </a:avLst>
            </a:prstGeom>
            <a:solidFill>
              <a:srgbClr val="F7F7DD"/>
            </a:solidFill>
            <a:ln w="25400">
              <a:noFill/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400" dirty="0" smtClean="0">
                  <a:solidFill>
                    <a:schemeClr val="tx1"/>
                  </a:solidFill>
                </a:rPr>
                <a:t>“Barnacle</a:t>
              </a:r>
              <a:r>
                <a:rPr lang="en-US" sz="1400" dirty="0">
                  <a:solidFill>
                    <a:schemeClr val="tx1"/>
                  </a:solidFill>
                </a:rPr>
                <a:t>” </a:t>
              </a:r>
              <a:r>
                <a:rPr lang="en-US" sz="1400" dirty="0" smtClean="0">
                  <a:solidFill>
                    <a:schemeClr val="tx1"/>
                  </a:solidFill>
                </a:rPr>
                <a:t>Mode</a:t>
              </a:r>
            </a:p>
            <a:p>
              <a:pPr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400" dirty="0" err="1" smtClean="0">
                  <a:solidFill>
                    <a:schemeClr val="tx1"/>
                  </a:solidFill>
                </a:rPr>
                <a:t>CubeSat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>
                  <a:solidFill>
                    <a:schemeClr val="tx1"/>
                  </a:solidFill>
                </a:rPr>
                <a:t>a</a:t>
              </a:r>
              <a:r>
                <a:rPr lang="en-US" sz="1400" dirty="0" smtClean="0">
                  <a:solidFill>
                    <a:schemeClr val="tx1"/>
                  </a:solidFill>
                </a:rPr>
                <a:t>ttached to Mars Rover Mothership</a:t>
              </a:r>
              <a:endParaRPr lang="en-US" sz="1400" dirty="0">
                <a:solidFill>
                  <a:schemeClr val="tx1"/>
                </a:solidFill>
              </a:endParaRPr>
            </a:p>
            <a:p>
              <a:pPr marL="57150" lvl="1" indent="-57150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050" dirty="0" smtClean="0">
                <a:solidFill>
                  <a:srgbClr val="000000"/>
                </a:solidFill>
              </a:endParaRPr>
            </a:p>
            <a:p>
              <a:pPr marL="57150" lvl="1" indent="-57150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050" dirty="0" smtClean="0">
                <a:solidFill>
                  <a:srgbClr val="000000"/>
                </a:solidFill>
              </a:endParaRPr>
            </a:p>
            <a:p>
              <a:pPr marL="57150" lvl="1" indent="-57150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050" dirty="0">
                <a:solidFill>
                  <a:srgbClr val="000000"/>
                </a:solidFill>
              </a:endParaRPr>
            </a:p>
            <a:p>
              <a:pPr marL="57150" lvl="1" indent="-57150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50" dirty="0" smtClean="0">
                  <a:solidFill>
                    <a:srgbClr val="000000"/>
                  </a:solidFill>
                </a:rPr>
                <a:t>Mother </a:t>
              </a:r>
              <a:r>
                <a:rPr lang="en-US" sz="1050" dirty="0">
                  <a:solidFill>
                    <a:srgbClr val="000000"/>
                  </a:solidFill>
                </a:rPr>
                <a:t>ship provides cruise services</a:t>
              </a:r>
            </a:p>
            <a:p>
              <a:pPr marL="57150" lvl="1" indent="-57150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50" dirty="0">
                  <a:solidFill>
                    <a:srgbClr val="000000"/>
                  </a:solidFill>
                </a:rPr>
                <a:t>Mother ship provides </a:t>
              </a:r>
              <a:r>
                <a:rPr lang="en-US" sz="1050" dirty="0" smtClean="0">
                  <a:solidFill>
                    <a:srgbClr val="000000"/>
                  </a:solidFill>
                </a:rPr>
                <a:t>EDL and surface ops power, comm</a:t>
              </a:r>
            </a:p>
            <a:p>
              <a:pPr marL="57150" lvl="1" indent="-57150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50" dirty="0" smtClean="0">
                  <a:solidFill>
                    <a:srgbClr val="000000"/>
                  </a:solidFill>
                </a:rPr>
                <a:t>Deploy to hazardous locations</a:t>
              </a: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454832" y="950834"/>
              <a:ext cx="947535" cy="917755"/>
            </a:xfrm>
            <a:prstGeom prst="rect">
              <a:avLst/>
            </a:prstGeom>
            <a:blipFill rotWithShape="1">
              <a:blip r:embed="rId4"/>
              <a:stretch>
                <a:fillRect/>
              </a:stretch>
            </a:blip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7" name="Group 46"/>
          <p:cNvGrpSpPr/>
          <p:nvPr/>
        </p:nvGrpSpPr>
        <p:grpSpPr>
          <a:xfrm>
            <a:off x="253200" y="5993283"/>
            <a:ext cx="8662200" cy="842437"/>
            <a:chOff x="1676400" y="5863163"/>
            <a:chExt cx="7138200" cy="842437"/>
          </a:xfrm>
        </p:grpSpPr>
        <p:cxnSp>
          <p:nvCxnSpPr>
            <p:cNvPr id="40" name="Straight Connector 39"/>
            <p:cNvCxnSpPr/>
            <p:nvPr/>
          </p:nvCxnSpPr>
          <p:spPr bwMode="auto">
            <a:xfrm flipH="1">
              <a:off x="8390466" y="5867400"/>
              <a:ext cx="5033" cy="220134"/>
            </a:xfrm>
            <a:prstGeom prst="line">
              <a:avLst/>
            </a:prstGeom>
            <a:noFill/>
            <a:ln w="254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46" name="Group 45"/>
            <p:cNvGrpSpPr/>
            <p:nvPr/>
          </p:nvGrpSpPr>
          <p:grpSpPr>
            <a:xfrm>
              <a:off x="1676400" y="5863163"/>
              <a:ext cx="7138200" cy="842437"/>
              <a:chOff x="1676400" y="6832600"/>
              <a:chExt cx="7138200" cy="842437"/>
            </a:xfrm>
          </p:grpSpPr>
          <p:cxnSp>
            <p:nvCxnSpPr>
              <p:cNvPr id="10" name="Straight Connector 9"/>
              <p:cNvCxnSpPr/>
              <p:nvPr/>
            </p:nvCxnSpPr>
            <p:spPr bwMode="auto">
              <a:xfrm flipV="1">
                <a:off x="1676400" y="7048501"/>
                <a:ext cx="6718300" cy="127000"/>
              </a:xfrm>
              <a:prstGeom prst="line">
                <a:avLst/>
              </a:prstGeom>
              <a:noFill/>
              <a:ln w="25400" cap="flat" cmpd="sng" algn="ctr">
                <a:solidFill>
                  <a:srgbClr val="3366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" name="Straight Connector 23"/>
              <p:cNvCxnSpPr/>
              <p:nvPr/>
            </p:nvCxnSpPr>
            <p:spPr bwMode="auto">
              <a:xfrm flipH="1">
                <a:off x="1684867" y="7162799"/>
                <a:ext cx="2" cy="182035"/>
              </a:xfrm>
              <a:prstGeom prst="line">
                <a:avLst/>
              </a:prstGeom>
              <a:noFill/>
              <a:ln w="25400" cap="flat" cmpd="sng" algn="ctr">
                <a:solidFill>
                  <a:srgbClr val="3366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" name="Straight Connector 35"/>
              <p:cNvCxnSpPr/>
              <p:nvPr/>
            </p:nvCxnSpPr>
            <p:spPr bwMode="auto">
              <a:xfrm>
                <a:off x="1689102" y="7332137"/>
                <a:ext cx="6705598" cy="126997"/>
              </a:xfrm>
              <a:prstGeom prst="line">
                <a:avLst/>
              </a:prstGeom>
              <a:noFill/>
              <a:ln w="25400" cap="flat" cmpd="sng" algn="ctr">
                <a:solidFill>
                  <a:srgbClr val="3366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" name="Straight Connector 27"/>
              <p:cNvCxnSpPr/>
              <p:nvPr/>
            </p:nvCxnSpPr>
            <p:spPr bwMode="auto">
              <a:xfrm>
                <a:off x="8395500" y="6832600"/>
                <a:ext cx="419100" cy="419100"/>
              </a:xfrm>
              <a:prstGeom prst="line">
                <a:avLst/>
              </a:prstGeom>
              <a:noFill/>
              <a:ln w="25400" cap="flat" cmpd="sng" algn="ctr">
                <a:solidFill>
                  <a:srgbClr val="3366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" name="Straight Connector 37"/>
              <p:cNvCxnSpPr/>
              <p:nvPr/>
            </p:nvCxnSpPr>
            <p:spPr bwMode="auto">
              <a:xfrm flipV="1">
                <a:off x="8394702" y="7255937"/>
                <a:ext cx="419100" cy="419100"/>
              </a:xfrm>
              <a:prstGeom prst="line">
                <a:avLst/>
              </a:prstGeom>
              <a:noFill/>
              <a:ln w="25400" cap="flat" cmpd="sng" algn="ctr">
                <a:solidFill>
                  <a:srgbClr val="3366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5" name="Straight Connector 44"/>
              <p:cNvCxnSpPr/>
              <p:nvPr/>
            </p:nvCxnSpPr>
            <p:spPr bwMode="auto">
              <a:xfrm flipH="1">
                <a:off x="8394701" y="7446433"/>
                <a:ext cx="5033" cy="220134"/>
              </a:xfrm>
              <a:prstGeom prst="line">
                <a:avLst/>
              </a:prstGeom>
              <a:noFill/>
              <a:ln w="25400" cap="flat" cmpd="sng" algn="ctr">
                <a:solidFill>
                  <a:srgbClr val="3366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51" name="Group 50"/>
          <p:cNvGrpSpPr/>
          <p:nvPr/>
        </p:nvGrpSpPr>
        <p:grpSpPr>
          <a:xfrm flipH="1">
            <a:off x="253200" y="5387920"/>
            <a:ext cx="8662200" cy="842437"/>
            <a:chOff x="1676400" y="5863163"/>
            <a:chExt cx="7138200" cy="842437"/>
          </a:xfrm>
        </p:grpSpPr>
        <p:cxnSp>
          <p:nvCxnSpPr>
            <p:cNvPr id="52" name="Straight Connector 51"/>
            <p:cNvCxnSpPr/>
            <p:nvPr/>
          </p:nvCxnSpPr>
          <p:spPr bwMode="auto">
            <a:xfrm flipH="1">
              <a:off x="8390466" y="5867400"/>
              <a:ext cx="5033" cy="220134"/>
            </a:xfrm>
            <a:prstGeom prst="line">
              <a:avLst/>
            </a:prstGeom>
            <a:noFill/>
            <a:ln w="25400" cap="flat" cmpd="sng" algn="ctr">
              <a:solidFill>
                <a:srgbClr val="9D2E4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53" name="Group 52"/>
            <p:cNvGrpSpPr/>
            <p:nvPr/>
          </p:nvGrpSpPr>
          <p:grpSpPr>
            <a:xfrm>
              <a:off x="1676400" y="5863163"/>
              <a:ext cx="7138200" cy="842437"/>
              <a:chOff x="1676400" y="6832600"/>
              <a:chExt cx="7138200" cy="842437"/>
            </a:xfrm>
          </p:grpSpPr>
          <p:cxnSp>
            <p:nvCxnSpPr>
              <p:cNvPr id="54" name="Straight Connector 53"/>
              <p:cNvCxnSpPr/>
              <p:nvPr/>
            </p:nvCxnSpPr>
            <p:spPr bwMode="auto">
              <a:xfrm flipV="1">
                <a:off x="1676400" y="7048501"/>
                <a:ext cx="6718300" cy="127000"/>
              </a:xfrm>
              <a:prstGeom prst="line">
                <a:avLst/>
              </a:prstGeom>
              <a:noFill/>
              <a:ln w="25400" cap="flat" cmpd="sng" algn="ctr">
                <a:solidFill>
                  <a:srgbClr val="9D2E4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5" name="Straight Connector 54"/>
              <p:cNvCxnSpPr/>
              <p:nvPr/>
            </p:nvCxnSpPr>
            <p:spPr bwMode="auto">
              <a:xfrm flipH="1">
                <a:off x="1684867" y="7162799"/>
                <a:ext cx="2" cy="182035"/>
              </a:xfrm>
              <a:prstGeom prst="line">
                <a:avLst/>
              </a:prstGeom>
              <a:noFill/>
              <a:ln w="25400" cap="flat" cmpd="sng" algn="ctr">
                <a:solidFill>
                  <a:srgbClr val="9D2E4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6" name="Straight Connector 55"/>
              <p:cNvCxnSpPr/>
              <p:nvPr/>
            </p:nvCxnSpPr>
            <p:spPr bwMode="auto">
              <a:xfrm>
                <a:off x="1689102" y="7332137"/>
                <a:ext cx="6705598" cy="126997"/>
              </a:xfrm>
              <a:prstGeom prst="line">
                <a:avLst/>
              </a:prstGeom>
              <a:noFill/>
              <a:ln w="25400" cap="flat" cmpd="sng" algn="ctr">
                <a:solidFill>
                  <a:srgbClr val="9D2E4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7" name="Straight Connector 56"/>
              <p:cNvCxnSpPr/>
              <p:nvPr/>
            </p:nvCxnSpPr>
            <p:spPr bwMode="auto">
              <a:xfrm>
                <a:off x="8395500" y="6832600"/>
                <a:ext cx="419100" cy="419100"/>
              </a:xfrm>
              <a:prstGeom prst="line">
                <a:avLst/>
              </a:prstGeom>
              <a:noFill/>
              <a:ln w="25400" cap="flat" cmpd="sng" algn="ctr">
                <a:solidFill>
                  <a:srgbClr val="9D2E4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8" name="Straight Connector 57"/>
              <p:cNvCxnSpPr/>
              <p:nvPr/>
            </p:nvCxnSpPr>
            <p:spPr bwMode="auto">
              <a:xfrm flipV="1">
                <a:off x="8394702" y="7255937"/>
                <a:ext cx="419100" cy="419100"/>
              </a:xfrm>
              <a:prstGeom prst="line">
                <a:avLst/>
              </a:prstGeom>
              <a:noFill/>
              <a:ln w="25400" cap="flat" cmpd="sng" algn="ctr">
                <a:solidFill>
                  <a:srgbClr val="9D2E4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9" name="Straight Connector 58"/>
              <p:cNvCxnSpPr/>
              <p:nvPr/>
            </p:nvCxnSpPr>
            <p:spPr bwMode="auto">
              <a:xfrm flipH="1">
                <a:off x="8394701" y="7446433"/>
                <a:ext cx="5033" cy="220134"/>
              </a:xfrm>
              <a:prstGeom prst="line">
                <a:avLst/>
              </a:prstGeom>
              <a:noFill/>
              <a:ln w="25400" cap="flat" cmpd="sng" algn="ctr">
                <a:solidFill>
                  <a:srgbClr val="9D2E4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2" name="Rectangle 1"/>
          <p:cNvSpPr/>
          <p:nvPr/>
        </p:nvSpPr>
        <p:spPr>
          <a:xfrm>
            <a:off x="1891614" y="935695"/>
            <a:ext cx="5383852" cy="4020442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98235" y="4956690"/>
            <a:ext cx="1380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Best Options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65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705"/>
            <a:ext cx="8229600" cy="67461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Cubesats</a:t>
            </a:r>
            <a:r>
              <a:rPr lang="en-US" dirty="0" smtClean="0"/>
              <a:t> At Mars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114" y="891609"/>
            <a:ext cx="8512329" cy="567562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Current </a:t>
            </a:r>
            <a:r>
              <a:rPr lang="en-US" dirty="0" smtClean="0"/>
              <a:t>Mars </a:t>
            </a:r>
            <a:r>
              <a:rPr lang="en-US" dirty="0" err="1" smtClean="0"/>
              <a:t>cubesats</a:t>
            </a:r>
            <a:r>
              <a:rPr lang="en-US" dirty="0" smtClean="0"/>
              <a:t>: </a:t>
            </a:r>
            <a:r>
              <a:rPr lang="en-US" dirty="0" err="1" smtClean="0"/>
              <a:t>MarCO</a:t>
            </a:r>
            <a:r>
              <a:rPr lang="en-US" dirty="0" smtClean="0"/>
              <a:t> </a:t>
            </a:r>
            <a:r>
              <a:rPr lang="en-US" dirty="0"/>
              <a:t>(2) used to monitor </a:t>
            </a:r>
            <a:r>
              <a:rPr lang="en-US" dirty="0" err="1"/>
              <a:t>InSight</a:t>
            </a:r>
            <a:r>
              <a:rPr lang="en-US" dirty="0"/>
              <a:t> during its </a:t>
            </a:r>
            <a:r>
              <a:rPr lang="en-US" dirty="0" smtClean="0"/>
              <a:t>entry, decent, and landing (EDL) launch in 2018</a:t>
            </a:r>
          </a:p>
          <a:p>
            <a:r>
              <a:rPr lang="en-US" dirty="0" smtClean="0"/>
              <a:t>Next </a:t>
            </a:r>
            <a:r>
              <a:rPr lang="en-US" dirty="0" err="1"/>
              <a:t>SIMPLEx</a:t>
            </a:r>
            <a:r>
              <a:rPr lang="en-US" dirty="0"/>
              <a:t> ROSES call will focus on a future Mars mission</a:t>
            </a:r>
          </a:p>
          <a:p>
            <a:pPr lvl="1"/>
            <a:r>
              <a:rPr lang="en-US" dirty="0"/>
              <a:t>JPL has developed a one cube com system </a:t>
            </a:r>
            <a:r>
              <a:rPr lang="en-US" dirty="0" smtClean="0"/>
              <a:t>for </a:t>
            </a:r>
            <a:r>
              <a:rPr lang="en-US" dirty="0" err="1" smtClean="0"/>
              <a:t>MarCO</a:t>
            </a:r>
            <a:r>
              <a:rPr lang="en-US" dirty="0" smtClean="0"/>
              <a:t> that </a:t>
            </a:r>
            <a:r>
              <a:rPr lang="en-US" dirty="0"/>
              <a:t>has X-band &amp; UHF “Electra” services that will be GFE to proposers</a:t>
            </a:r>
          </a:p>
          <a:p>
            <a:r>
              <a:rPr lang="en-US" dirty="0" err="1" smtClean="0"/>
              <a:t>Cubesats</a:t>
            </a:r>
            <a:r>
              <a:rPr lang="en-US" dirty="0" smtClean="0"/>
              <a:t> at Mars require a way to get there</a:t>
            </a:r>
          </a:p>
          <a:p>
            <a:pPr lvl="1"/>
            <a:r>
              <a:rPr lang="en-US" dirty="0" smtClean="0"/>
              <a:t>Hitching a ride should be a baseline plan that requires each </a:t>
            </a:r>
            <a:r>
              <a:rPr lang="en-US" dirty="0" err="1" smtClean="0"/>
              <a:t>cubesat</a:t>
            </a:r>
            <a:r>
              <a:rPr lang="en-US" dirty="0" smtClean="0"/>
              <a:t> to get into orbit on their own</a:t>
            </a:r>
          </a:p>
          <a:p>
            <a:pPr lvl="1"/>
            <a:r>
              <a:rPr lang="en-US" dirty="0" smtClean="0"/>
              <a:t>New orbit insertion techniques (</a:t>
            </a:r>
            <a:r>
              <a:rPr lang="en-US" i="1" dirty="0" smtClean="0"/>
              <a:t>Weak Stability Boundary) </a:t>
            </a:r>
            <a:r>
              <a:rPr lang="en-US" dirty="0" smtClean="0"/>
              <a:t>can be thoroughly tested </a:t>
            </a:r>
          </a:p>
          <a:p>
            <a:r>
              <a:rPr lang="en-US" dirty="0" smtClean="0"/>
              <a:t>Upcoming Potential Opportunities include:</a:t>
            </a:r>
          </a:p>
          <a:p>
            <a:pPr lvl="1"/>
            <a:r>
              <a:rPr lang="en-US" dirty="0" smtClean="0"/>
              <a:t>In 2020: Mars Rover, Space-X, ESA/</a:t>
            </a:r>
            <a:r>
              <a:rPr lang="en-US" dirty="0" err="1" smtClean="0"/>
              <a:t>ExoMars</a:t>
            </a:r>
            <a:r>
              <a:rPr lang="en-US" dirty="0" smtClean="0"/>
              <a:t>, UAE/Hope</a:t>
            </a:r>
          </a:p>
          <a:p>
            <a:pPr lvl="1"/>
            <a:r>
              <a:rPr lang="en-US" dirty="0" smtClean="0"/>
              <a:t>In 2022: JAXA/MMX, Space-X . . .</a:t>
            </a:r>
          </a:p>
          <a:p>
            <a:r>
              <a:rPr lang="en-US" dirty="0" smtClean="0"/>
              <a:t>Future Plans: </a:t>
            </a:r>
            <a:r>
              <a:rPr lang="en-US" dirty="0" smtClean="0"/>
              <a:t>For t</a:t>
            </a:r>
            <a:r>
              <a:rPr lang="en-US" dirty="0" smtClean="0"/>
              <a:t>he </a:t>
            </a:r>
            <a:r>
              <a:rPr lang="en-US" dirty="0" smtClean="0"/>
              <a:t>next Planetary </a:t>
            </a:r>
            <a:r>
              <a:rPr lang="en-US" dirty="0" smtClean="0"/>
              <a:t>Decadal, </a:t>
            </a:r>
            <a:r>
              <a:rPr lang="en-US" dirty="0" smtClean="0"/>
              <a:t>a set of well defined science objectives for </a:t>
            </a:r>
            <a:r>
              <a:rPr lang="en-US" dirty="0" err="1"/>
              <a:t>c</a:t>
            </a:r>
            <a:r>
              <a:rPr lang="en-US" dirty="0" err="1" smtClean="0"/>
              <a:t>ubesats</a:t>
            </a:r>
            <a:r>
              <a:rPr lang="en-US" dirty="0" smtClean="0"/>
              <a:t> </a:t>
            </a:r>
            <a:r>
              <a:rPr lang="en-US" dirty="0" smtClean="0"/>
              <a:t>at Mars should be delineated</a:t>
            </a:r>
          </a:p>
        </p:txBody>
      </p:sp>
    </p:spTree>
    <p:extLst>
      <p:ext uri="{BB962C8B-B14F-4D97-AF65-F5344CB8AC3E}">
        <p14:creationId xmlns:p14="http://schemas.microsoft.com/office/powerpoint/2010/main" val="390780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817" y="15956"/>
            <a:ext cx="8229600" cy="1025259"/>
          </a:xfrm>
        </p:spPr>
        <p:txBody>
          <a:bodyPr/>
          <a:lstStyle/>
          <a:p>
            <a:r>
              <a:rPr lang="en-US" dirty="0" smtClean="0"/>
              <a:t>Future </a:t>
            </a:r>
            <a:r>
              <a:rPr lang="en-US" dirty="0" err="1" smtClean="0"/>
              <a:t>Cubesats</a:t>
            </a:r>
            <a:r>
              <a:rPr lang="en-US" dirty="0" smtClean="0"/>
              <a:t> at Mars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8856"/>
            <a:ext cx="4646154" cy="4797653"/>
          </a:xfrm>
        </p:spPr>
        <p:txBody>
          <a:bodyPr>
            <a:noAutofit/>
          </a:bodyPr>
          <a:lstStyle/>
          <a:p>
            <a:r>
              <a:rPr lang="en-US" sz="2000" dirty="0" smtClean="0"/>
              <a:t>For the next </a:t>
            </a:r>
            <a:r>
              <a:rPr lang="en-US" sz="2000" dirty="0" err="1" smtClean="0"/>
              <a:t>SIMPLEx</a:t>
            </a:r>
            <a:r>
              <a:rPr lang="en-US" sz="2000" dirty="0" smtClean="0"/>
              <a:t> </a:t>
            </a:r>
            <a:r>
              <a:rPr lang="en-US" sz="2000" dirty="0" smtClean="0"/>
              <a:t>call, </a:t>
            </a:r>
            <a:r>
              <a:rPr lang="en-US" sz="2000" dirty="0" smtClean="0"/>
              <a:t>the </a:t>
            </a:r>
            <a:r>
              <a:rPr lang="en-US" sz="2000" dirty="0" err="1" smtClean="0"/>
              <a:t>MarCO</a:t>
            </a:r>
            <a:r>
              <a:rPr lang="en-US" sz="2000" dirty="0" smtClean="0"/>
              <a:t> JPL </a:t>
            </a:r>
            <a:r>
              <a:rPr lang="en-US" sz="2000" dirty="0"/>
              <a:t>Iris radio will be provided as government furnished equipment </a:t>
            </a:r>
          </a:p>
          <a:p>
            <a:pPr lvl="1"/>
            <a:r>
              <a:rPr lang="en-US" sz="2000" dirty="0" smtClean="0"/>
              <a:t>X</a:t>
            </a:r>
            <a:r>
              <a:rPr lang="en-US" sz="2000" dirty="0"/>
              <a:t>-band transmit and receive capability </a:t>
            </a:r>
          </a:p>
          <a:p>
            <a:pPr lvl="1"/>
            <a:r>
              <a:rPr lang="en-US" sz="2000" dirty="0"/>
              <a:t>T</a:t>
            </a:r>
            <a:r>
              <a:rPr lang="en-US" sz="2000" dirty="0" smtClean="0"/>
              <a:t>wo</a:t>
            </a:r>
            <a:r>
              <a:rPr lang="en-US" sz="2000" dirty="0"/>
              <a:t>-way UHF communications for operating in the Mars </a:t>
            </a:r>
            <a:r>
              <a:rPr lang="en-US" sz="2000" dirty="0" smtClean="0"/>
              <a:t>system</a:t>
            </a:r>
          </a:p>
          <a:p>
            <a:endParaRPr lang="en-US" sz="2000" dirty="0" smtClean="0"/>
          </a:p>
          <a:p>
            <a:r>
              <a:rPr lang="en-US" sz="2000" dirty="0" smtClean="0"/>
              <a:t>UHF </a:t>
            </a:r>
            <a:r>
              <a:rPr lang="en-US" sz="2000" dirty="0"/>
              <a:t>communication </a:t>
            </a:r>
            <a:r>
              <a:rPr lang="en-US" sz="2000" dirty="0" smtClean="0"/>
              <a:t>is </a:t>
            </a:r>
            <a:r>
              <a:rPr lang="en-US" sz="2000" dirty="0"/>
              <a:t>used in the Mars system </a:t>
            </a:r>
            <a:r>
              <a:rPr lang="en-US" sz="2000" dirty="0" smtClean="0"/>
              <a:t>in order to support higher </a:t>
            </a:r>
            <a:r>
              <a:rPr lang="en-US" sz="2000" dirty="0"/>
              <a:t>data rates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Transmit </a:t>
            </a:r>
            <a:r>
              <a:rPr lang="en-US" sz="2000" dirty="0"/>
              <a:t>and receive data rates will vary depending on range, antenna gain and pointing for both X-band and UHF. </a:t>
            </a:r>
          </a:p>
        </p:txBody>
      </p:sp>
      <p:pic>
        <p:nvPicPr>
          <p:cNvPr id="4" name="Picture 3" descr="Iris_v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300" y="4133838"/>
            <a:ext cx="3466720" cy="26000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79969" y="6398872"/>
            <a:ext cx="2540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Iris Communication Cube </a:t>
            </a:r>
            <a:endParaRPr lang="en-US" dirty="0"/>
          </a:p>
        </p:txBody>
      </p:sp>
      <p:pic>
        <p:nvPicPr>
          <p:cNvPr id="5" name="Picture 4" descr="TeleconRela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814" y="968311"/>
            <a:ext cx="3426222" cy="31393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74002" y="3044512"/>
            <a:ext cx="987822" cy="8907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UHF 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Links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895969" y="2660044"/>
            <a:ext cx="748620" cy="92603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744381" y="2693763"/>
            <a:ext cx="1499831" cy="91407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676475" y="2575115"/>
            <a:ext cx="703214" cy="993391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572813" y="1039772"/>
            <a:ext cx="10916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F43C"/>
                </a:solidFill>
                <a:effectLst>
                  <a:innerShdw blurRad="114300">
                    <a:prstClr val="black"/>
                  </a:innerShdw>
                </a:effectLst>
              </a:rPr>
              <a:t>High Rate</a:t>
            </a:r>
          </a:p>
          <a:p>
            <a:pPr algn="ctr"/>
            <a:r>
              <a:rPr lang="en-US" dirty="0" smtClean="0">
                <a:solidFill>
                  <a:srgbClr val="FFF43C"/>
                </a:solidFill>
                <a:effectLst>
                  <a:innerShdw blurRad="114300">
                    <a:prstClr val="black"/>
                  </a:innerShdw>
                </a:effectLst>
              </a:rPr>
              <a:t>Return</a:t>
            </a:r>
            <a:endParaRPr lang="en-US" dirty="0">
              <a:solidFill>
                <a:srgbClr val="FFF43C"/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138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0996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charset="0"/>
              </a:rPr>
              <a:t>New Technique to get into Orbit at Mars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5735067" y="6465600"/>
            <a:ext cx="23848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Arial" charset="0"/>
              </a:rPr>
              <a:t>(</a:t>
            </a:r>
            <a:r>
              <a:rPr lang="en-US" sz="1200" dirty="0" err="1" smtClean="0">
                <a:latin typeface="Arial" charset="0"/>
              </a:rPr>
              <a:t>Belbruno</a:t>
            </a:r>
            <a:r>
              <a:rPr lang="en-US" sz="1200" dirty="0" smtClean="0">
                <a:latin typeface="Arial" charset="0"/>
              </a:rPr>
              <a:t>, </a:t>
            </a:r>
            <a:r>
              <a:rPr lang="en-US" sz="1200" dirty="0" err="1">
                <a:latin typeface="Arial" charset="0"/>
              </a:rPr>
              <a:t>Topputo</a:t>
            </a:r>
            <a:r>
              <a:rPr lang="en-US" sz="1200" dirty="0" smtClean="0">
                <a:latin typeface="Arial" charset="0"/>
              </a:rPr>
              <a:t>, July </a:t>
            </a:r>
            <a:r>
              <a:rPr lang="en-US" sz="1200" dirty="0">
                <a:latin typeface="Arial" charset="0"/>
              </a:rPr>
              <a:t>2014)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974353" y="2480236"/>
            <a:ext cx="5010354" cy="4020648"/>
            <a:chOff x="4220521" y="2705326"/>
            <a:chExt cx="4764186" cy="3795557"/>
          </a:xfrm>
        </p:grpSpPr>
        <p:grpSp>
          <p:nvGrpSpPr>
            <p:cNvPr id="10" name="Group 9"/>
            <p:cNvGrpSpPr/>
            <p:nvPr/>
          </p:nvGrpSpPr>
          <p:grpSpPr>
            <a:xfrm>
              <a:off x="4220521" y="2705326"/>
              <a:ext cx="4764186" cy="3795557"/>
              <a:chOff x="5295100" y="3992653"/>
              <a:chExt cx="3465492" cy="2484826"/>
            </a:xfrm>
          </p:grpSpPr>
          <p:pic>
            <p:nvPicPr>
              <p:cNvPr id="11" name="Content Placeholder 3"/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295100" y="3992653"/>
                <a:ext cx="3465492" cy="2484826"/>
              </a:xfrm>
              <a:prstGeom prst="rect">
                <a:avLst/>
              </a:prstGeom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6444947" y="4931688"/>
                <a:ext cx="3843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</a:rPr>
                  <a:t>L</a:t>
                </a:r>
                <a:r>
                  <a:rPr lang="en-US" sz="1400" dirty="0" smtClean="0">
                    <a:solidFill>
                      <a:schemeClr val="bg1"/>
                    </a:solidFill>
                  </a:rPr>
                  <a:t>1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3" name="Straight Arrow Connector 12"/>
              <p:cNvCxnSpPr/>
              <p:nvPr/>
            </p:nvCxnSpPr>
            <p:spPr>
              <a:xfrm flipH="1">
                <a:off x="5786098" y="4897555"/>
                <a:ext cx="358784" cy="569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Rectangle 13"/>
              <p:cNvSpPr/>
              <p:nvPr/>
            </p:nvSpPr>
            <p:spPr>
              <a:xfrm>
                <a:off x="5748073" y="4613268"/>
                <a:ext cx="45847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 smtClean="0">
                    <a:solidFill>
                      <a:schemeClr val="bg1"/>
                    </a:solidFill>
                  </a:rPr>
                  <a:t>Sun</a:t>
                </a:r>
                <a:endParaRPr lang="en-US" sz="120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8247632" y="4939593"/>
                <a:ext cx="3843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/>
                    </a:solidFill>
                  </a:rPr>
                  <a:t>L2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7248775" y="5077193"/>
                <a:ext cx="58362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/>
                    </a:solidFill>
                  </a:rPr>
                  <a:t>Mars</a:t>
                </a:r>
                <a:endParaRPr lang="en-US" sz="1400" dirty="0"/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4808923" y="3614761"/>
              <a:ext cx="79187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 smtClean="0">
                  <a:latin typeface="Arial" charset="0"/>
                </a:rPr>
                <a:t>Sun </a:t>
              </a:r>
            </a:p>
            <a:p>
              <a:pPr algn="ctr"/>
              <a:r>
                <a:rPr lang="en-US" sz="1200" dirty="0" smtClean="0">
                  <a:latin typeface="Arial" charset="0"/>
                </a:rPr>
                <a:t>Direction</a:t>
              </a:r>
              <a:endParaRPr lang="en-US" sz="1200" dirty="0"/>
            </a:p>
          </p:txBody>
        </p:sp>
      </p:grp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92849" y="2543601"/>
            <a:ext cx="4234329" cy="1622856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Cubesats</a:t>
            </a:r>
            <a:r>
              <a:rPr lang="en-US" dirty="0" smtClean="0"/>
              <a:t> are a perfect low cost way to test this concept potentially providing a huge benefit for future Mars Missions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92849" y="1237555"/>
            <a:ext cx="8505937" cy="226716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Arial" charset="0"/>
              </a:rPr>
              <a:t>Perform </a:t>
            </a:r>
            <a:r>
              <a:rPr lang="en-US" dirty="0">
                <a:latin typeface="Arial" charset="0"/>
              </a:rPr>
              <a:t>special maneuvers to start </a:t>
            </a:r>
            <a:r>
              <a:rPr lang="en-US" dirty="0" smtClean="0">
                <a:latin typeface="Arial" charset="0"/>
              </a:rPr>
              <a:t>a “capture” </a:t>
            </a:r>
            <a:r>
              <a:rPr lang="en-US" dirty="0">
                <a:latin typeface="Arial" charset="0"/>
              </a:rPr>
              <a:t>transfer </a:t>
            </a:r>
            <a:r>
              <a:rPr lang="en-US" dirty="0" smtClean="0">
                <a:latin typeface="Arial" charset="0"/>
              </a:rPr>
              <a:t>into </a:t>
            </a:r>
            <a:r>
              <a:rPr lang="en-US" dirty="0">
                <a:latin typeface="Arial" charset="0"/>
              </a:rPr>
              <a:t>Mars </a:t>
            </a:r>
            <a:r>
              <a:rPr lang="en-US" dirty="0" smtClean="0">
                <a:latin typeface="Arial" charset="0"/>
              </a:rPr>
              <a:t>orbit (</a:t>
            </a:r>
            <a:r>
              <a:rPr lang="en-US" i="1" dirty="0">
                <a:latin typeface="Arial" charset="0"/>
              </a:rPr>
              <a:t>weak stability boundary</a:t>
            </a:r>
            <a:r>
              <a:rPr lang="en-US" dirty="0">
                <a:latin typeface="Arial" charset="0"/>
              </a:rPr>
              <a:t>)</a:t>
            </a:r>
          </a:p>
          <a:p>
            <a:r>
              <a:rPr lang="en-US" dirty="0">
                <a:latin typeface="Arial" charset="0"/>
              </a:rPr>
              <a:t>Arrive at Mars </a:t>
            </a:r>
            <a:r>
              <a:rPr lang="en-US" dirty="0" smtClean="0">
                <a:latin typeface="Arial" charset="0"/>
              </a:rPr>
              <a:t>into a low </a:t>
            </a:r>
            <a:r>
              <a:rPr lang="en-US" dirty="0">
                <a:latin typeface="Arial" charset="0"/>
              </a:rPr>
              <a:t>altitude </a:t>
            </a:r>
            <a:r>
              <a:rPr lang="en-US" dirty="0" smtClean="0">
                <a:latin typeface="Arial" charset="0"/>
              </a:rPr>
              <a:t>orbit with </a:t>
            </a:r>
            <a:r>
              <a:rPr lang="en-US" dirty="0">
                <a:latin typeface="Arial" charset="0"/>
              </a:rPr>
              <a:t>no capture delta-V (</a:t>
            </a:r>
            <a:r>
              <a:rPr lang="en-US" i="1" u="sng" dirty="0" smtClean="0">
                <a:latin typeface="Arial" charset="0"/>
              </a:rPr>
              <a:t>saves </a:t>
            </a:r>
            <a:r>
              <a:rPr lang="en-US" i="1" u="sng" dirty="0">
                <a:latin typeface="Arial" charset="0"/>
              </a:rPr>
              <a:t>up to ~25</a:t>
            </a:r>
            <a:r>
              <a:rPr lang="en-US" i="1" u="sng" dirty="0" smtClean="0">
                <a:latin typeface="Arial" charset="0"/>
              </a:rPr>
              <a:t>% fuel</a:t>
            </a:r>
            <a:r>
              <a:rPr lang="en-US" dirty="0" smtClean="0">
                <a:latin typeface="Arial" charset="0"/>
              </a:rPr>
              <a:t>)</a:t>
            </a:r>
            <a:endParaRPr lang="en-US" dirty="0"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6357" y="4166457"/>
            <a:ext cx="3569507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charset="0"/>
              </a:rPr>
              <a:t>B</a:t>
            </a:r>
            <a:r>
              <a:rPr lang="en-US" dirty="0" smtClean="0">
                <a:latin typeface="Arial" charset="0"/>
              </a:rPr>
              <a:t>allistic </a:t>
            </a:r>
            <a:r>
              <a:rPr lang="en-US" dirty="0">
                <a:latin typeface="Arial" charset="0"/>
              </a:rPr>
              <a:t>capture transfer </a:t>
            </a:r>
            <a:r>
              <a:rPr lang="en-US" dirty="0" smtClean="0">
                <a:latin typeface="Arial" charset="0"/>
              </a:rPr>
              <a:t>(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red</a:t>
            </a:r>
            <a:r>
              <a:rPr lang="en-US" dirty="0" smtClean="0">
                <a:latin typeface="Arial" charset="0"/>
              </a:rPr>
              <a:t>) as </a:t>
            </a:r>
            <a:r>
              <a:rPr lang="en-US" dirty="0">
                <a:latin typeface="Arial" charset="0"/>
              </a:rPr>
              <a:t>it goes to automatic capture </a:t>
            </a:r>
            <a:r>
              <a:rPr lang="en-US" smtClean="0">
                <a:latin typeface="Arial" charset="0"/>
              </a:rPr>
              <a:t>into orbit </a:t>
            </a:r>
            <a:r>
              <a:rPr lang="en-US" dirty="0" smtClean="0">
                <a:latin typeface="Arial" charset="0"/>
              </a:rPr>
              <a:t>(</a:t>
            </a:r>
            <a:r>
              <a:rPr lang="en-US" dirty="0" smtClean="0">
                <a:solidFill>
                  <a:srgbClr val="0000FF"/>
                </a:solidFill>
                <a:latin typeface="Arial" charset="0"/>
              </a:rPr>
              <a:t>blue</a:t>
            </a:r>
            <a:r>
              <a:rPr lang="en-US" dirty="0">
                <a:latin typeface="Arial" charset="0"/>
              </a:rPr>
              <a:t>) about Mars. </a:t>
            </a:r>
            <a:endParaRPr lang="en-US" dirty="0" smtClean="0">
              <a:latin typeface="Arial" charset="0"/>
            </a:endParaRPr>
          </a:p>
          <a:p>
            <a:endParaRPr lang="en-US" sz="1200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Produces </a:t>
            </a:r>
            <a:r>
              <a:rPr lang="en-US" dirty="0">
                <a:latin typeface="Arial" charset="0"/>
              </a:rPr>
              <a:t>a capture altitude of 500 km (~MRO altitude</a:t>
            </a:r>
            <a:r>
              <a:rPr lang="en-US" dirty="0" smtClean="0">
                <a:latin typeface="Arial" charset="0"/>
              </a:rPr>
              <a:t>)!</a:t>
            </a:r>
            <a:endParaRPr lang="en-US" dirty="0"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721845" y="3961522"/>
            <a:ext cx="3558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Arial" charset="0"/>
              </a:rPr>
              <a:t>L1</a:t>
            </a:r>
            <a:endParaRPr lang="en-US" sz="1200" dirty="0"/>
          </a:p>
        </p:txBody>
      </p:sp>
      <p:sp>
        <p:nvSpPr>
          <p:cNvPr id="20" name="Rectangle 19"/>
          <p:cNvSpPr/>
          <p:nvPr/>
        </p:nvSpPr>
        <p:spPr>
          <a:xfrm>
            <a:off x="8245797" y="3965344"/>
            <a:ext cx="3558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Arial" charset="0"/>
              </a:rPr>
              <a:t>L2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566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785</Words>
  <Application>Microsoft Macintosh PowerPoint</Application>
  <PresentationFormat>On-screen Show (4:3)</PresentationFormat>
  <Paragraphs>122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Calibri</vt:lpstr>
      <vt:lpstr>Candara</vt:lpstr>
      <vt:lpstr>Eurostile</vt:lpstr>
      <vt:lpstr>ＭＳ Ｐゴシック</vt:lpstr>
      <vt:lpstr>Times New Roman</vt:lpstr>
      <vt:lpstr>Arial</vt:lpstr>
      <vt:lpstr>Office Theme</vt:lpstr>
      <vt:lpstr>Planetary Science Cubesats</vt:lpstr>
      <vt:lpstr>Lunar Polar Hydrogen Mapper (LunaH-Map ) PI: Craig Hardgrove ASU School of Earth and Space Exploration  </vt:lpstr>
      <vt:lpstr>PowerPoint Presentation</vt:lpstr>
      <vt:lpstr>Mars Cube One (MarCO)</vt:lpstr>
      <vt:lpstr>MarCO Mars Cube One</vt:lpstr>
      <vt:lpstr>Ways to deliver CubeSats to Mars</vt:lpstr>
      <vt:lpstr>Cubesats At Mars</vt:lpstr>
      <vt:lpstr>Future Cubesats at Mars</vt:lpstr>
      <vt:lpstr>New Technique to get into Orbit at Mars</vt:lpstr>
      <vt:lpstr>What about the rest of the Solar System?</vt:lpstr>
      <vt:lpstr>Questions?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OMB Action Items</dc:title>
  <dc:creator>Microsoft Office User</dc:creator>
  <cp:lastModifiedBy>Microsoft Office User</cp:lastModifiedBy>
  <cp:revision>61</cp:revision>
  <dcterms:created xsi:type="dcterms:W3CDTF">2016-05-24T10:48:08Z</dcterms:created>
  <dcterms:modified xsi:type="dcterms:W3CDTF">2016-08-03T20:58:31Z</dcterms:modified>
</cp:coreProperties>
</file>